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0"/>
  </p:notesMasterIdLst>
  <p:sldIdLst>
    <p:sldId id="256" r:id="rId2"/>
    <p:sldId id="263" r:id="rId3"/>
    <p:sldId id="258" r:id="rId4"/>
    <p:sldId id="259" r:id="rId5"/>
    <p:sldId id="260" r:id="rId6"/>
    <p:sldId id="291" r:id="rId7"/>
    <p:sldId id="326" r:id="rId8"/>
    <p:sldId id="330" r:id="rId9"/>
    <p:sldId id="334" r:id="rId10"/>
    <p:sldId id="262" r:id="rId11"/>
    <p:sldId id="272" r:id="rId12"/>
    <p:sldId id="273" r:id="rId13"/>
    <p:sldId id="274" r:id="rId14"/>
    <p:sldId id="275" r:id="rId15"/>
    <p:sldId id="318" r:id="rId16"/>
    <p:sldId id="281" r:id="rId17"/>
    <p:sldId id="276" r:id="rId18"/>
    <p:sldId id="265" r:id="rId19"/>
    <p:sldId id="328" r:id="rId20"/>
    <p:sldId id="315" r:id="rId21"/>
    <p:sldId id="277" r:id="rId22"/>
    <p:sldId id="329" r:id="rId23"/>
    <p:sldId id="314" r:id="rId24"/>
    <p:sldId id="280" r:id="rId25"/>
    <p:sldId id="327" r:id="rId26"/>
    <p:sldId id="335" r:id="rId27"/>
    <p:sldId id="266" r:id="rId28"/>
    <p:sldId id="321" r:id="rId29"/>
    <p:sldId id="319" r:id="rId30"/>
    <p:sldId id="284" r:id="rId31"/>
    <p:sldId id="285" r:id="rId32"/>
    <p:sldId id="300" r:id="rId33"/>
    <p:sldId id="301" r:id="rId34"/>
    <p:sldId id="336" r:id="rId35"/>
    <p:sldId id="267" r:id="rId36"/>
    <p:sldId id="337" r:id="rId37"/>
    <p:sldId id="268" r:id="rId38"/>
    <p:sldId id="320" r:id="rId39"/>
    <p:sldId id="307" r:id="rId40"/>
    <p:sldId id="338" r:id="rId41"/>
    <p:sldId id="269" r:id="rId42"/>
    <p:sldId id="304" r:id="rId43"/>
    <p:sldId id="296" r:id="rId44"/>
    <p:sldId id="325" r:id="rId45"/>
    <p:sldId id="270" r:id="rId46"/>
    <p:sldId id="322" r:id="rId47"/>
    <p:sldId id="309" r:id="rId48"/>
    <p:sldId id="289" r:id="rId49"/>
    <p:sldId id="292" r:id="rId50"/>
    <p:sldId id="293" r:id="rId51"/>
    <p:sldId id="294" r:id="rId52"/>
    <p:sldId id="299" r:id="rId53"/>
    <p:sldId id="324" r:id="rId54"/>
    <p:sldId id="305" r:id="rId55"/>
    <p:sldId id="308" r:id="rId56"/>
    <p:sldId id="331" r:id="rId57"/>
    <p:sldId id="332" r:id="rId58"/>
    <p:sldId id="295" r:id="rId59"/>
  </p:sldIdLst>
  <p:sldSz cx="12192000" cy="6858000"/>
  <p:notesSz cx="6858000" cy="9144000"/>
  <p:defaultTextStyle>
    <a:defPPr>
      <a:defRPr lang="en-US"/>
    </a:defPPr>
    <a:lvl1pPr marL="0" algn="l" defTabSz="731520" rtl="0" eaLnBrk="1" latinLnBrk="0" hangingPunct="1">
      <a:defRPr sz="1400" kern="1200">
        <a:solidFill>
          <a:schemeClr val="tx1"/>
        </a:solidFill>
        <a:latin typeface="+mn-lt"/>
        <a:ea typeface="+mn-ea"/>
        <a:cs typeface="+mn-cs"/>
      </a:defRPr>
    </a:lvl1pPr>
    <a:lvl2pPr marL="365760" algn="l" defTabSz="731520" rtl="0" eaLnBrk="1" latinLnBrk="0" hangingPunct="1">
      <a:defRPr sz="1400" kern="1200">
        <a:solidFill>
          <a:schemeClr val="tx1"/>
        </a:solidFill>
        <a:latin typeface="+mn-lt"/>
        <a:ea typeface="+mn-ea"/>
        <a:cs typeface="+mn-cs"/>
      </a:defRPr>
    </a:lvl2pPr>
    <a:lvl3pPr marL="731520" algn="l" defTabSz="731520" rtl="0" eaLnBrk="1" latinLnBrk="0" hangingPunct="1">
      <a:defRPr sz="1400" kern="1200">
        <a:solidFill>
          <a:schemeClr val="tx1"/>
        </a:solidFill>
        <a:latin typeface="+mn-lt"/>
        <a:ea typeface="+mn-ea"/>
        <a:cs typeface="+mn-cs"/>
      </a:defRPr>
    </a:lvl3pPr>
    <a:lvl4pPr marL="1097280" algn="l" defTabSz="731520" rtl="0" eaLnBrk="1" latinLnBrk="0" hangingPunct="1">
      <a:defRPr sz="1400" kern="1200">
        <a:solidFill>
          <a:schemeClr val="tx1"/>
        </a:solidFill>
        <a:latin typeface="+mn-lt"/>
        <a:ea typeface="+mn-ea"/>
        <a:cs typeface="+mn-cs"/>
      </a:defRPr>
    </a:lvl4pPr>
    <a:lvl5pPr marL="1463040" algn="l" defTabSz="731520" rtl="0" eaLnBrk="1" latinLnBrk="0" hangingPunct="1">
      <a:defRPr sz="1400" kern="1200">
        <a:solidFill>
          <a:schemeClr val="tx1"/>
        </a:solidFill>
        <a:latin typeface="+mn-lt"/>
        <a:ea typeface="+mn-ea"/>
        <a:cs typeface="+mn-cs"/>
      </a:defRPr>
    </a:lvl5pPr>
    <a:lvl6pPr marL="1828800" algn="l" defTabSz="731520" rtl="0" eaLnBrk="1" latinLnBrk="0" hangingPunct="1">
      <a:defRPr sz="1400" kern="1200">
        <a:solidFill>
          <a:schemeClr val="tx1"/>
        </a:solidFill>
        <a:latin typeface="+mn-lt"/>
        <a:ea typeface="+mn-ea"/>
        <a:cs typeface="+mn-cs"/>
      </a:defRPr>
    </a:lvl6pPr>
    <a:lvl7pPr marL="2194560" algn="l" defTabSz="731520" rtl="0" eaLnBrk="1" latinLnBrk="0" hangingPunct="1">
      <a:defRPr sz="1400" kern="1200">
        <a:solidFill>
          <a:schemeClr val="tx1"/>
        </a:solidFill>
        <a:latin typeface="+mn-lt"/>
        <a:ea typeface="+mn-ea"/>
        <a:cs typeface="+mn-cs"/>
      </a:defRPr>
    </a:lvl7pPr>
    <a:lvl8pPr marL="2560320" algn="l" defTabSz="731520" rtl="0" eaLnBrk="1" latinLnBrk="0" hangingPunct="1">
      <a:defRPr sz="1400" kern="1200">
        <a:solidFill>
          <a:schemeClr val="tx1"/>
        </a:solidFill>
        <a:latin typeface="+mn-lt"/>
        <a:ea typeface="+mn-ea"/>
        <a:cs typeface="+mn-cs"/>
      </a:defRPr>
    </a:lvl8pPr>
    <a:lvl9pPr marL="2926080" algn="l" defTabSz="73152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339933"/>
    <a:srgbClr val="D42526"/>
    <a:srgbClr val="506BB2"/>
    <a:srgbClr val="D4A100"/>
    <a:srgbClr val="A8AE00"/>
    <a:srgbClr val="712AA2"/>
    <a:srgbClr val="9A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6" autoAdjust="0"/>
    <p:restoredTop sz="88759" autoAdjust="0"/>
  </p:normalViewPr>
  <p:slideViewPr>
    <p:cSldViewPr snapToGrid="0">
      <p:cViewPr varScale="1">
        <p:scale>
          <a:sx n="101" d="100"/>
          <a:sy n="101" d="100"/>
        </p:scale>
        <p:origin x="1098" y="114"/>
      </p:cViewPr>
      <p:guideLst>
        <p:guide orient="horz" pos="2160"/>
        <p:guide pos="3840"/>
      </p:guideLst>
    </p:cSldViewPr>
  </p:slideViewPr>
  <p:outlineViewPr>
    <p:cViewPr>
      <p:scale>
        <a:sx n="33" d="100"/>
        <a:sy n="33" d="100"/>
      </p:scale>
      <p:origin x="0" y="-1980"/>
    </p:cViewPr>
  </p:outlineViewPr>
  <p:notesTextViewPr>
    <p:cViewPr>
      <p:scale>
        <a:sx n="1" d="1"/>
        <a:sy n="1" d="1"/>
      </p:scale>
      <p:origin x="0" y="0"/>
    </p:cViewPr>
  </p:notesTextViewPr>
  <p:sorterViewPr>
    <p:cViewPr>
      <p:scale>
        <a:sx n="100" d="100"/>
        <a:sy n="100" d="100"/>
      </p:scale>
      <p:origin x="0" y="-3390"/>
    </p:cViewPr>
  </p:sorterViewPr>
  <p:notesViewPr>
    <p:cSldViewPr snapToGrid="0">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0CEEE0-9175-4ED1-9885-6957964D48BE}" type="datetimeFigureOut">
              <a:rPr lang="en-US" smtClean="0"/>
              <a:t>3/3/2017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ED5FE7-A88C-4BDC-B6C8-A80C1DBE8666}" type="slidenum">
              <a:rPr lang="en-US" smtClean="0"/>
              <a:t>‹#›</a:t>
            </a:fld>
            <a:endParaRPr lang="en-US"/>
          </a:p>
        </p:txBody>
      </p:sp>
    </p:spTree>
    <p:extLst>
      <p:ext uri="{BB962C8B-B14F-4D97-AF65-F5344CB8AC3E}">
        <p14:creationId xmlns:p14="http://schemas.microsoft.com/office/powerpoint/2010/main" val="3370133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my name is Kui WU. Today, I am going to present our work about real-time fiber-level cloth rendering</a:t>
            </a:r>
          </a:p>
        </p:txBody>
      </p:sp>
      <p:sp>
        <p:nvSpPr>
          <p:cNvPr id="4" name="Slide Number Placeholder 3"/>
          <p:cNvSpPr>
            <a:spLocks noGrp="1"/>
          </p:cNvSpPr>
          <p:nvPr>
            <p:ph type="sldNum" sz="quarter" idx="10"/>
          </p:nvPr>
        </p:nvSpPr>
        <p:spPr/>
        <p:txBody>
          <a:bodyPr/>
          <a:lstStyle/>
          <a:p>
            <a:fld id="{1BED5FE7-A88C-4BDC-B6C8-A80C1DBE8666}" type="slidenum">
              <a:rPr lang="en-US" smtClean="0"/>
              <a:t>1</a:t>
            </a:fld>
            <a:endParaRPr lang="en-US"/>
          </a:p>
        </p:txBody>
      </p:sp>
    </p:spTree>
    <p:extLst>
      <p:ext uri="{BB962C8B-B14F-4D97-AF65-F5344CB8AC3E}">
        <p14:creationId xmlns:p14="http://schemas.microsoft.com/office/powerpoint/2010/main" val="2553647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first displace the ply center from yarn center based on the polar angle and yarn normal direction</a:t>
            </a:r>
          </a:p>
        </p:txBody>
      </p:sp>
      <p:sp>
        <p:nvSpPr>
          <p:cNvPr id="4" name="Slide Number Placeholder 3"/>
          <p:cNvSpPr>
            <a:spLocks noGrp="1"/>
          </p:cNvSpPr>
          <p:nvPr>
            <p:ph type="sldNum" sz="quarter" idx="10"/>
          </p:nvPr>
        </p:nvSpPr>
        <p:spPr/>
        <p:txBody>
          <a:bodyPr/>
          <a:lstStyle/>
          <a:p>
            <a:fld id="{1BED5FE7-A88C-4BDC-B6C8-A80C1DBE8666}" type="slidenum">
              <a:rPr lang="en-US" smtClean="0"/>
              <a:t>13</a:t>
            </a:fld>
            <a:endParaRPr lang="en-US"/>
          </a:p>
        </p:txBody>
      </p:sp>
    </p:spTree>
    <p:extLst>
      <p:ext uri="{BB962C8B-B14F-4D97-AF65-F5344CB8AC3E}">
        <p14:creationId xmlns:p14="http://schemas.microsoft.com/office/powerpoint/2010/main" val="198369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do the same thing to get the fiber center as well. Note that yarn cross-section is a circle but the ply cross-section can be a ellipse.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 and theta </a:t>
            </a:r>
            <a:r>
              <a:rPr lang="en-US" dirty="0" err="1"/>
              <a:t>i</a:t>
            </a:r>
            <a:r>
              <a:rPr lang="en-US" dirty="0"/>
              <a:t> here are precomputed based on the fiber distribution function and send to </a:t>
            </a:r>
            <a:r>
              <a:rPr lang="en-US" dirty="0" err="1"/>
              <a:t>gpu</a:t>
            </a:r>
            <a:r>
              <a:rPr lang="en-US" dirty="0"/>
              <a:t> as 1D texture. All others are predefined parameter. user can change interactively.</a:t>
            </a:r>
          </a:p>
          <a:p>
            <a:endParaRPr lang="en-US" dirty="0"/>
          </a:p>
        </p:txBody>
      </p:sp>
      <p:sp>
        <p:nvSpPr>
          <p:cNvPr id="4" name="Slide Number Placeholder 3"/>
          <p:cNvSpPr>
            <a:spLocks noGrp="1"/>
          </p:cNvSpPr>
          <p:nvPr>
            <p:ph type="sldNum" sz="quarter" idx="10"/>
          </p:nvPr>
        </p:nvSpPr>
        <p:spPr/>
        <p:txBody>
          <a:bodyPr/>
          <a:lstStyle/>
          <a:p>
            <a:fld id="{1BED5FE7-A88C-4BDC-B6C8-A80C1DBE8666}" type="slidenum">
              <a:rPr lang="en-US" smtClean="0"/>
              <a:t>14</a:t>
            </a:fld>
            <a:endParaRPr lang="en-US"/>
          </a:p>
        </p:txBody>
      </p:sp>
    </p:spTree>
    <p:extLst>
      <p:ext uri="{BB962C8B-B14F-4D97-AF65-F5344CB8AC3E}">
        <p14:creationId xmlns:p14="http://schemas.microsoft.com/office/powerpoint/2010/main" val="3303107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do the same thing to get the fiber center as well. Note that yarn cross-section is a circle but the ply cross-section can be a ellipse.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 and theta </a:t>
            </a:r>
            <a:r>
              <a:rPr lang="en-US" dirty="0" err="1"/>
              <a:t>i</a:t>
            </a:r>
            <a:r>
              <a:rPr lang="en-US" dirty="0"/>
              <a:t> here are precomputed based on the fiber distribution function and send to </a:t>
            </a:r>
            <a:r>
              <a:rPr lang="en-US" dirty="0" err="1"/>
              <a:t>gpu</a:t>
            </a:r>
            <a:r>
              <a:rPr lang="en-US" dirty="0"/>
              <a:t> as 1D texture. All others are predefined parameter. user can change interactively.</a:t>
            </a:r>
          </a:p>
          <a:p>
            <a:endParaRPr lang="en-US" dirty="0"/>
          </a:p>
        </p:txBody>
      </p:sp>
      <p:sp>
        <p:nvSpPr>
          <p:cNvPr id="4" name="Slide Number Placeholder 3"/>
          <p:cNvSpPr>
            <a:spLocks noGrp="1"/>
          </p:cNvSpPr>
          <p:nvPr>
            <p:ph type="sldNum" sz="quarter" idx="10"/>
          </p:nvPr>
        </p:nvSpPr>
        <p:spPr/>
        <p:txBody>
          <a:bodyPr/>
          <a:lstStyle/>
          <a:p>
            <a:fld id="{1BED5FE7-A88C-4BDC-B6C8-A80C1DBE8666}" type="slidenum">
              <a:rPr lang="en-US" smtClean="0"/>
              <a:t>15</a:t>
            </a:fld>
            <a:endParaRPr lang="en-US"/>
          </a:p>
        </p:txBody>
      </p:sp>
    </p:spTree>
    <p:extLst>
      <p:ext uri="{BB962C8B-B14F-4D97-AF65-F5344CB8AC3E}">
        <p14:creationId xmlns:p14="http://schemas.microsoft.com/office/powerpoint/2010/main" val="2391309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connecting all the fiber center, we can get the fiber curve.</a:t>
            </a:r>
          </a:p>
        </p:txBody>
      </p:sp>
      <p:sp>
        <p:nvSpPr>
          <p:cNvPr id="4" name="Slide Number Placeholder 3"/>
          <p:cNvSpPr>
            <a:spLocks noGrp="1"/>
          </p:cNvSpPr>
          <p:nvPr>
            <p:ph type="sldNum" sz="quarter" idx="10"/>
          </p:nvPr>
        </p:nvSpPr>
        <p:spPr/>
        <p:txBody>
          <a:bodyPr/>
          <a:lstStyle/>
          <a:p>
            <a:fld id="{1BED5FE7-A88C-4BDC-B6C8-A80C1DBE8666}" type="slidenum">
              <a:rPr lang="en-US" smtClean="0"/>
              <a:t>16</a:t>
            </a:fld>
            <a:endParaRPr lang="en-US"/>
          </a:p>
        </p:txBody>
      </p:sp>
    </p:spTree>
    <p:extLst>
      <p:ext uri="{BB962C8B-B14F-4D97-AF65-F5344CB8AC3E}">
        <p14:creationId xmlns:p14="http://schemas.microsoft.com/office/powerpoint/2010/main" val="11464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when we generate multiple fiber curve, we get the yarn finally. We also want to add some irregularities to the yarn.</a:t>
            </a:r>
          </a:p>
        </p:txBody>
      </p:sp>
      <p:sp>
        <p:nvSpPr>
          <p:cNvPr id="4" name="Slide Number Placeholder 3"/>
          <p:cNvSpPr>
            <a:spLocks noGrp="1"/>
          </p:cNvSpPr>
          <p:nvPr>
            <p:ph type="sldNum" sz="quarter" idx="10"/>
          </p:nvPr>
        </p:nvSpPr>
        <p:spPr/>
        <p:txBody>
          <a:bodyPr/>
          <a:lstStyle/>
          <a:p>
            <a:fld id="{1BED5FE7-A88C-4BDC-B6C8-A80C1DBE8666}" type="slidenum">
              <a:rPr lang="en-US" smtClean="0"/>
              <a:t>17</a:t>
            </a:fld>
            <a:endParaRPr lang="en-US"/>
          </a:p>
        </p:txBody>
      </p:sp>
    </p:spTree>
    <p:extLst>
      <p:ext uri="{BB962C8B-B14F-4D97-AF65-F5344CB8AC3E}">
        <p14:creationId xmlns:p14="http://schemas.microsoft.com/office/powerpoint/2010/main" val="3688075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as </a:t>
            </a:r>
            <a:r>
              <a:rPr lang="en-US" dirty="0" err="1"/>
              <a:t>zhao’s</a:t>
            </a:r>
            <a:r>
              <a:rPr lang="en-US" dirty="0"/>
              <a:t> paper, We first change the radius of fiber to yarn center </a:t>
            </a:r>
            <a:r>
              <a:rPr lang="en-US" dirty="0" err="1"/>
              <a:t>periodly</a:t>
            </a:r>
            <a:r>
              <a:rPr lang="en-US" dirty="0"/>
              <a:t>, which are called migration fibers.</a:t>
            </a:r>
          </a:p>
        </p:txBody>
      </p:sp>
      <p:sp>
        <p:nvSpPr>
          <p:cNvPr id="4" name="Slide Number Placeholder 3"/>
          <p:cNvSpPr>
            <a:spLocks noGrp="1"/>
          </p:cNvSpPr>
          <p:nvPr>
            <p:ph type="sldNum" sz="quarter" idx="10"/>
          </p:nvPr>
        </p:nvSpPr>
        <p:spPr/>
        <p:txBody>
          <a:bodyPr/>
          <a:lstStyle/>
          <a:p>
            <a:fld id="{1BED5FE7-A88C-4BDC-B6C8-A80C1DBE8666}" type="slidenum">
              <a:rPr lang="en-US" smtClean="0"/>
              <a:t>18</a:t>
            </a:fld>
            <a:endParaRPr lang="en-US"/>
          </a:p>
        </p:txBody>
      </p:sp>
    </p:spTree>
    <p:extLst>
      <p:ext uri="{BB962C8B-B14F-4D97-AF65-F5344CB8AC3E}">
        <p14:creationId xmlns:p14="http://schemas.microsoft.com/office/powerpoint/2010/main" val="168809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as </a:t>
            </a:r>
            <a:r>
              <a:rPr lang="en-US" dirty="0" err="1"/>
              <a:t>zhao’s</a:t>
            </a:r>
            <a:r>
              <a:rPr lang="en-US" dirty="0"/>
              <a:t> paper, We first change the radius of fiber to yarn center </a:t>
            </a:r>
            <a:r>
              <a:rPr lang="en-US" dirty="0" err="1"/>
              <a:t>periodly</a:t>
            </a:r>
            <a:r>
              <a:rPr lang="en-US" dirty="0"/>
              <a:t>, which are called migration fibers.</a:t>
            </a:r>
          </a:p>
        </p:txBody>
      </p:sp>
      <p:sp>
        <p:nvSpPr>
          <p:cNvPr id="4" name="Slide Number Placeholder 3"/>
          <p:cNvSpPr>
            <a:spLocks noGrp="1"/>
          </p:cNvSpPr>
          <p:nvPr>
            <p:ph type="sldNum" sz="quarter" idx="10"/>
          </p:nvPr>
        </p:nvSpPr>
        <p:spPr/>
        <p:txBody>
          <a:bodyPr/>
          <a:lstStyle/>
          <a:p>
            <a:fld id="{1BED5FE7-A88C-4BDC-B6C8-A80C1DBE8666}" type="slidenum">
              <a:rPr lang="en-US" smtClean="0"/>
              <a:t>19</a:t>
            </a:fld>
            <a:endParaRPr lang="en-US"/>
          </a:p>
        </p:txBody>
      </p:sp>
    </p:spTree>
    <p:extLst>
      <p:ext uri="{BB962C8B-B14F-4D97-AF65-F5344CB8AC3E}">
        <p14:creationId xmlns:p14="http://schemas.microsoft.com/office/powerpoint/2010/main" val="21333273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as </a:t>
            </a:r>
            <a:r>
              <a:rPr lang="en-US" dirty="0" err="1"/>
              <a:t>zhao’s</a:t>
            </a:r>
            <a:r>
              <a:rPr lang="en-US" dirty="0"/>
              <a:t> paper, We first change the radius of fiber to yarn center </a:t>
            </a:r>
            <a:r>
              <a:rPr lang="en-US" dirty="0" err="1"/>
              <a:t>periodly</a:t>
            </a:r>
            <a:r>
              <a:rPr lang="en-US" dirty="0"/>
              <a:t>, which are called migration fibers.</a:t>
            </a:r>
          </a:p>
        </p:txBody>
      </p:sp>
      <p:sp>
        <p:nvSpPr>
          <p:cNvPr id="4" name="Slide Number Placeholder 3"/>
          <p:cNvSpPr>
            <a:spLocks noGrp="1"/>
          </p:cNvSpPr>
          <p:nvPr>
            <p:ph type="sldNum" sz="quarter" idx="10"/>
          </p:nvPr>
        </p:nvSpPr>
        <p:spPr/>
        <p:txBody>
          <a:bodyPr/>
          <a:lstStyle/>
          <a:p>
            <a:fld id="{1BED5FE7-A88C-4BDC-B6C8-A80C1DBE8666}" type="slidenum">
              <a:rPr lang="en-US" smtClean="0"/>
              <a:t>20</a:t>
            </a:fld>
            <a:endParaRPr lang="en-US"/>
          </a:p>
        </p:txBody>
      </p:sp>
    </p:spTree>
    <p:extLst>
      <p:ext uri="{BB962C8B-B14F-4D97-AF65-F5344CB8AC3E}">
        <p14:creationId xmlns:p14="http://schemas.microsoft.com/office/powerpoint/2010/main" val="2833679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enlarge the radius of fiber in some period to make some loop fibers, which caused by the part of yarn </a:t>
            </a:r>
            <a:r>
              <a:rPr lang="en-US" sz="1200" b="0" i="0" u="none" strike="noStrike" kern="1200" baseline="0" dirty="0">
                <a:solidFill>
                  <a:schemeClr val="tx1"/>
                </a:solidFill>
                <a:latin typeface="+mn-lt"/>
                <a:ea typeface="+mn-ea"/>
                <a:cs typeface="+mn-cs"/>
              </a:rPr>
              <a:t>has been accidentally pulled out during the manufacturing process</a:t>
            </a:r>
            <a:endParaRPr lang="en-US" dirty="0"/>
          </a:p>
        </p:txBody>
      </p:sp>
      <p:sp>
        <p:nvSpPr>
          <p:cNvPr id="4" name="Slide Number Placeholder 3"/>
          <p:cNvSpPr>
            <a:spLocks noGrp="1"/>
          </p:cNvSpPr>
          <p:nvPr>
            <p:ph type="sldNum" sz="quarter" idx="10"/>
          </p:nvPr>
        </p:nvSpPr>
        <p:spPr/>
        <p:txBody>
          <a:bodyPr/>
          <a:lstStyle/>
          <a:p>
            <a:fld id="{1BED5FE7-A88C-4BDC-B6C8-A80C1DBE8666}" type="slidenum">
              <a:rPr lang="en-US" smtClean="0"/>
              <a:t>21</a:t>
            </a:fld>
            <a:endParaRPr lang="en-US"/>
          </a:p>
        </p:txBody>
      </p:sp>
    </p:spTree>
    <p:extLst>
      <p:ext uri="{BB962C8B-B14F-4D97-AF65-F5344CB8AC3E}">
        <p14:creationId xmlns:p14="http://schemas.microsoft.com/office/powerpoint/2010/main" val="2966470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enlarge the radius of fiber in some period to make some loop fibers, which caused by the part of yarn </a:t>
            </a:r>
            <a:r>
              <a:rPr lang="en-US" sz="1200" b="0" i="0" u="none" strike="noStrike" kern="1200" baseline="0" dirty="0">
                <a:solidFill>
                  <a:schemeClr val="tx1"/>
                </a:solidFill>
                <a:latin typeface="+mn-lt"/>
                <a:ea typeface="+mn-ea"/>
                <a:cs typeface="+mn-cs"/>
              </a:rPr>
              <a:t>has been accidentally pulled out during the manufacturing process</a:t>
            </a:r>
            <a:endParaRPr lang="en-US" dirty="0"/>
          </a:p>
        </p:txBody>
      </p:sp>
      <p:sp>
        <p:nvSpPr>
          <p:cNvPr id="4" name="Slide Number Placeholder 3"/>
          <p:cNvSpPr>
            <a:spLocks noGrp="1"/>
          </p:cNvSpPr>
          <p:nvPr>
            <p:ph type="sldNum" sz="quarter" idx="10"/>
          </p:nvPr>
        </p:nvSpPr>
        <p:spPr/>
        <p:txBody>
          <a:bodyPr/>
          <a:lstStyle/>
          <a:p>
            <a:fld id="{1BED5FE7-A88C-4BDC-B6C8-A80C1DBE8666}" type="slidenum">
              <a:rPr lang="en-US" smtClean="0"/>
              <a:t>22</a:t>
            </a:fld>
            <a:endParaRPr lang="en-US"/>
          </a:p>
        </p:txBody>
      </p:sp>
    </p:spTree>
    <p:extLst>
      <p:ext uri="{BB962C8B-B14F-4D97-AF65-F5344CB8AC3E}">
        <p14:creationId xmlns:p14="http://schemas.microsoft.com/office/powerpoint/2010/main" val="2725652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Cloth is made up of yarn pieces interlocked each other. So, let’s begin with yarn structure.</a:t>
            </a:r>
          </a:p>
          <a:p>
            <a:r>
              <a:rPr lang="en-US" dirty="0"/>
              <a:t>[click]</a:t>
            </a:r>
          </a:p>
          <a:p>
            <a:r>
              <a:rPr lang="en-US" dirty="0"/>
              <a:t>yarn consist of multiple plies. </a:t>
            </a:r>
          </a:p>
          <a:p>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Tens to hundreds of fibers twist to form ply. </a:t>
            </a:r>
            <a:r>
              <a:rPr lang="en-US" dirty="0"/>
              <a:t>The complex geometry and irregular surface determine it is not easy to render.</a:t>
            </a:r>
          </a:p>
        </p:txBody>
      </p:sp>
      <p:sp>
        <p:nvSpPr>
          <p:cNvPr id="4" name="Slide Number Placeholder 3"/>
          <p:cNvSpPr>
            <a:spLocks noGrp="1"/>
          </p:cNvSpPr>
          <p:nvPr>
            <p:ph type="sldNum" sz="quarter" idx="10"/>
          </p:nvPr>
        </p:nvSpPr>
        <p:spPr/>
        <p:txBody>
          <a:bodyPr/>
          <a:lstStyle/>
          <a:p>
            <a:fld id="{1BED5FE7-A88C-4BDC-B6C8-A80C1DBE8666}" type="slidenum">
              <a:rPr lang="en-US" smtClean="0"/>
              <a:t>2</a:t>
            </a:fld>
            <a:endParaRPr lang="en-US"/>
          </a:p>
        </p:txBody>
      </p:sp>
    </p:spTree>
    <p:extLst>
      <p:ext uri="{BB962C8B-B14F-4D97-AF65-F5344CB8AC3E}">
        <p14:creationId xmlns:p14="http://schemas.microsoft.com/office/powerpoint/2010/main" val="1673924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enlarge the radius of fiber in some period to make some loop fibers, which caused by the part of yarn </a:t>
            </a:r>
            <a:r>
              <a:rPr lang="en-US" sz="1200" b="0" i="0" u="none" strike="noStrike" kern="1200" baseline="0" dirty="0">
                <a:solidFill>
                  <a:schemeClr val="tx1"/>
                </a:solidFill>
                <a:latin typeface="+mn-lt"/>
                <a:ea typeface="+mn-ea"/>
                <a:cs typeface="+mn-cs"/>
              </a:rPr>
              <a:t>has been accidentally pulled out during the manufacturing process</a:t>
            </a:r>
            <a:endParaRPr lang="en-US" dirty="0"/>
          </a:p>
        </p:txBody>
      </p:sp>
      <p:sp>
        <p:nvSpPr>
          <p:cNvPr id="4" name="Slide Number Placeholder 3"/>
          <p:cNvSpPr>
            <a:spLocks noGrp="1"/>
          </p:cNvSpPr>
          <p:nvPr>
            <p:ph type="sldNum" sz="quarter" idx="10"/>
          </p:nvPr>
        </p:nvSpPr>
        <p:spPr/>
        <p:txBody>
          <a:bodyPr/>
          <a:lstStyle/>
          <a:p>
            <a:fld id="{1BED5FE7-A88C-4BDC-B6C8-A80C1DBE8666}" type="slidenum">
              <a:rPr lang="en-US" smtClean="0"/>
              <a:t>23</a:t>
            </a:fld>
            <a:endParaRPr lang="en-US"/>
          </a:p>
        </p:txBody>
      </p:sp>
    </p:spTree>
    <p:extLst>
      <p:ext uri="{BB962C8B-B14F-4D97-AF65-F5344CB8AC3E}">
        <p14:creationId xmlns:p14="http://schemas.microsoft.com/office/powerpoint/2010/main" val="31435047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different with </a:t>
            </a:r>
            <a:r>
              <a:rPr lang="en-US" dirty="0" err="1"/>
              <a:t>zhao’s</a:t>
            </a:r>
            <a:r>
              <a:rPr lang="en-US" dirty="0"/>
              <a:t> paper, we break some fibers and use that for hair fiber which are most important for the fuzzy appearance. The benefit is we don’t have add extra fiber curve for hair fiber, which is not very suitable for procedural model.</a:t>
            </a:r>
          </a:p>
        </p:txBody>
      </p:sp>
      <p:sp>
        <p:nvSpPr>
          <p:cNvPr id="4" name="Slide Number Placeholder 3"/>
          <p:cNvSpPr>
            <a:spLocks noGrp="1"/>
          </p:cNvSpPr>
          <p:nvPr>
            <p:ph type="sldNum" sz="quarter" idx="10"/>
          </p:nvPr>
        </p:nvSpPr>
        <p:spPr/>
        <p:txBody>
          <a:bodyPr/>
          <a:lstStyle/>
          <a:p>
            <a:fld id="{1BED5FE7-A88C-4BDC-B6C8-A80C1DBE8666}" type="slidenum">
              <a:rPr lang="en-US" smtClean="0"/>
              <a:t>24</a:t>
            </a:fld>
            <a:endParaRPr lang="en-US"/>
          </a:p>
        </p:txBody>
      </p:sp>
    </p:spTree>
    <p:extLst>
      <p:ext uri="{BB962C8B-B14F-4D97-AF65-F5344CB8AC3E}">
        <p14:creationId xmlns:p14="http://schemas.microsoft.com/office/powerpoint/2010/main" val="498081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different with </a:t>
            </a:r>
            <a:r>
              <a:rPr lang="en-US" dirty="0" err="1"/>
              <a:t>zhao’s</a:t>
            </a:r>
            <a:r>
              <a:rPr lang="en-US" dirty="0"/>
              <a:t> paper, we break some fibers and use that for hair fiber which are most important for the fuzzy appearance. The benefit is we don’t have add extra fiber curve for hair fiber, which is not very suitable for procedural model.</a:t>
            </a:r>
          </a:p>
        </p:txBody>
      </p:sp>
      <p:sp>
        <p:nvSpPr>
          <p:cNvPr id="4" name="Slide Number Placeholder 3"/>
          <p:cNvSpPr>
            <a:spLocks noGrp="1"/>
          </p:cNvSpPr>
          <p:nvPr>
            <p:ph type="sldNum" sz="quarter" idx="10"/>
          </p:nvPr>
        </p:nvSpPr>
        <p:spPr/>
        <p:txBody>
          <a:bodyPr/>
          <a:lstStyle/>
          <a:p>
            <a:fld id="{1BED5FE7-A88C-4BDC-B6C8-A80C1DBE8666}" type="slidenum">
              <a:rPr lang="en-US" smtClean="0"/>
              <a:t>25</a:t>
            </a:fld>
            <a:endParaRPr lang="en-US"/>
          </a:p>
        </p:txBody>
      </p:sp>
    </p:spTree>
    <p:extLst>
      <p:ext uri="{BB962C8B-B14F-4D97-AF65-F5344CB8AC3E}">
        <p14:creationId xmlns:p14="http://schemas.microsoft.com/office/powerpoint/2010/main" val="22669629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have yarn with fibers. However, we notice that most fibers inside the ply actually are invisible or contribute less to the finally appearance. At the meantime, there are hundreds of fibers per yarn, but tessellation </a:t>
            </a:r>
            <a:r>
              <a:rPr lang="en-US" dirty="0" err="1"/>
              <a:t>shader</a:t>
            </a:r>
            <a:r>
              <a:rPr lang="en-US" dirty="0"/>
              <a:t> can only generate 64 </a:t>
            </a:r>
            <a:r>
              <a:rPr lang="en-US" dirty="0" err="1"/>
              <a:t>isolines</a:t>
            </a:r>
            <a:r>
              <a:rPr lang="en-US" dirty="0"/>
              <a:t>.</a:t>
            </a:r>
          </a:p>
        </p:txBody>
      </p:sp>
      <p:sp>
        <p:nvSpPr>
          <p:cNvPr id="4" name="Slide Number Placeholder 3"/>
          <p:cNvSpPr>
            <a:spLocks noGrp="1"/>
          </p:cNvSpPr>
          <p:nvPr>
            <p:ph type="sldNum" sz="quarter" idx="10"/>
          </p:nvPr>
        </p:nvSpPr>
        <p:spPr/>
        <p:txBody>
          <a:bodyPr/>
          <a:lstStyle/>
          <a:p>
            <a:fld id="{1BED5FE7-A88C-4BDC-B6C8-A80C1DBE8666}" type="slidenum">
              <a:rPr lang="en-US" smtClean="0"/>
              <a:t>27</a:t>
            </a:fld>
            <a:endParaRPr lang="en-US"/>
          </a:p>
        </p:txBody>
      </p:sp>
    </p:spTree>
    <p:extLst>
      <p:ext uri="{BB962C8B-B14F-4D97-AF65-F5344CB8AC3E}">
        <p14:creationId xmlns:p14="http://schemas.microsoft.com/office/powerpoint/2010/main" val="693482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have yarn with fibers. However, we notice that most fibers inside the ply actually are invisible or contribute less to the finally appearance. At the meantime, there are hundreds of fibers per yarn, but tessellation </a:t>
            </a:r>
            <a:r>
              <a:rPr lang="en-US" dirty="0" err="1"/>
              <a:t>shader</a:t>
            </a:r>
            <a:r>
              <a:rPr lang="en-US" dirty="0"/>
              <a:t> can only generate 64 </a:t>
            </a:r>
            <a:r>
              <a:rPr lang="en-US" dirty="0" err="1"/>
              <a:t>isolines</a:t>
            </a:r>
            <a:r>
              <a:rPr lang="en-US" dirty="0"/>
              <a:t>.</a:t>
            </a:r>
          </a:p>
        </p:txBody>
      </p:sp>
      <p:sp>
        <p:nvSpPr>
          <p:cNvPr id="4" name="Slide Number Placeholder 3"/>
          <p:cNvSpPr>
            <a:spLocks noGrp="1"/>
          </p:cNvSpPr>
          <p:nvPr>
            <p:ph type="sldNum" sz="quarter" idx="10"/>
          </p:nvPr>
        </p:nvSpPr>
        <p:spPr/>
        <p:txBody>
          <a:bodyPr/>
          <a:lstStyle/>
          <a:p>
            <a:fld id="{1BED5FE7-A88C-4BDC-B6C8-A80C1DBE8666}" type="slidenum">
              <a:rPr lang="en-US" smtClean="0"/>
              <a:t>28</a:t>
            </a:fld>
            <a:endParaRPr lang="en-US"/>
          </a:p>
        </p:txBody>
      </p:sp>
    </p:spTree>
    <p:extLst>
      <p:ext uri="{BB962C8B-B14F-4D97-AF65-F5344CB8AC3E}">
        <p14:creationId xmlns:p14="http://schemas.microsoft.com/office/powerpoint/2010/main" val="1654221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ED5FE7-A88C-4BDC-B6C8-A80C1DBE8666}" type="slidenum">
              <a:rPr lang="en-US" smtClean="0"/>
              <a:t>29</a:t>
            </a:fld>
            <a:endParaRPr lang="en-US"/>
          </a:p>
        </p:txBody>
      </p:sp>
    </p:spTree>
    <p:extLst>
      <p:ext uri="{BB962C8B-B14F-4D97-AF65-F5344CB8AC3E}">
        <p14:creationId xmlns:p14="http://schemas.microsoft.com/office/powerpoint/2010/main" val="13794566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make the core fiber look realistic, we first pre-render all the individual fibers that correspond to the core fiber to the core fiber texture</a:t>
            </a:r>
          </a:p>
          <a:p>
            <a:r>
              <a:rPr lang="en-US" dirty="0"/>
              <a:t>[click]</a:t>
            </a:r>
          </a:p>
          <a:p>
            <a:r>
              <a:rPr lang="en-US" dirty="0"/>
              <a:t>Here is one example of core fiber texture</a:t>
            </a:r>
          </a:p>
        </p:txBody>
      </p:sp>
      <p:sp>
        <p:nvSpPr>
          <p:cNvPr id="4" name="Slide Number Placeholder 3"/>
          <p:cNvSpPr>
            <a:spLocks noGrp="1"/>
          </p:cNvSpPr>
          <p:nvPr>
            <p:ph type="sldNum" sz="quarter" idx="10"/>
          </p:nvPr>
        </p:nvSpPr>
        <p:spPr/>
        <p:txBody>
          <a:bodyPr/>
          <a:lstStyle/>
          <a:p>
            <a:fld id="{1BED5FE7-A88C-4BDC-B6C8-A80C1DBE8666}" type="slidenum">
              <a:rPr lang="en-US" smtClean="0"/>
              <a:t>30</a:t>
            </a:fld>
            <a:endParaRPr lang="en-US"/>
          </a:p>
        </p:txBody>
      </p:sp>
    </p:spTree>
    <p:extLst>
      <p:ext uri="{BB962C8B-B14F-4D97-AF65-F5344CB8AC3E}">
        <p14:creationId xmlns:p14="http://schemas.microsoft.com/office/powerpoint/2010/main" val="15207403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do the texture mapping at run-time as the figure shown. The three tubes with core texture represent fibers inside ply</a:t>
            </a:r>
          </a:p>
          <a:p>
            <a:r>
              <a:rPr lang="en-US" dirty="0"/>
              <a:t>[click]</a:t>
            </a:r>
          </a:p>
          <a:p>
            <a:r>
              <a:rPr lang="en-US" dirty="0"/>
              <a:t>Now we have core fiber and regular fiber</a:t>
            </a:r>
          </a:p>
          <a:p>
            <a:endParaRPr lang="en-US" dirty="0"/>
          </a:p>
        </p:txBody>
      </p:sp>
      <p:sp>
        <p:nvSpPr>
          <p:cNvPr id="4" name="Slide Number Placeholder 3"/>
          <p:cNvSpPr>
            <a:spLocks noGrp="1"/>
          </p:cNvSpPr>
          <p:nvPr>
            <p:ph type="sldNum" sz="quarter" idx="10"/>
          </p:nvPr>
        </p:nvSpPr>
        <p:spPr/>
        <p:txBody>
          <a:bodyPr/>
          <a:lstStyle/>
          <a:p>
            <a:fld id="{1BED5FE7-A88C-4BDC-B6C8-A80C1DBE8666}" type="slidenum">
              <a:rPr lang="en-US" smtClean="0"/>
              <a:t>31</a:t>
            </a:fld>
            <a:endParaRPr lang="en-US"/>
          </a:p>
        </p:txBody>
      </p:sp>
    </p:spTree>
    <p:extLst>
      <p:ext uri="{BB962C8B-B14F-4D97-AF65-F5344CB8AC3E}">
        <p14:creationId xmlns:p14="http://schemas.microsoft.com/office/powerpoint/2010/main" val="26578765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Combine them with regular fibers, we get our final yarns.</a:t>
            </a:r>
          </a:p>
          <a:p>
            <a:endParaRPr lang="en-US" dirty="0"/>
          </a:p>
        </p:txBody>
      </p:sp>
      <p:sp>
        <p:nvSpPr>
          <p:cNvPr id="4" name="Slide Number Placeholder 3"/>
          <p:cNvSpPr>
            <a:spLocks noGrp="1"/>
          </p:cNvSpPr>
          <p:nvPr>
            <p:ph type="sldNum" sz="quarter" idx="10"/>
          </p:nvPr>
        </p:nvSpPr>
        <p:spPr/>
        <p:txBody>
          <a:bodyPr/>
          <a:lstStyle/>
          <a:p>
            <a:fld id="{1BED5FE7-A88C-4BDC-B6C8-A80C1DBE8666}" type="slidenum">
              <a:rPr lang="en-US" smtClean="0"/>
              <a:t>32</a:t>
            </a:fld>
            <a:endParaRPr lang="en-US"/>
          </a:p>
        </p:txBody>
      </p:sp>
    </p:spTree>
    <p:extLst>
      <p:ext uri="{BB962C8B-B14F-4D97-AF65-F5344CB8AC3E}">
        <p14:creationId xmlns:p14="http://schemas.microsoft.com/office/powerpoint/2010/main" val="8357377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Comparing with the reference, the fibers of which are generated offline, there is no difference visually.</a:t>
            </a:r>
          </a:p>
        </p:txBody>
      </p:sp>
      <p:sp>
        <p:nvSpPr>
          <p:cNvPr id="4" name="Slide Number Placeholder 3"/>
          <p:cNvSpPr>
            <a:spLocks noGrp="1"/>
          </p:cNvSpPr>
          <p:nvPr>
            <p:ph type="sldNum" sz="quarter" idx="10"/>
          </p:nvPr>
        </p:nvSpPr>
        <p:spPr/>
        <p:txBody>
          <a:bodyPr/>
          <a:lstStyle/>
          <a:p>
            <a:fld id="{1BED5FE7-A88C-4BDC-B6C8-A80C1DBE8666}" type="slidenum">
              <a:rPr lang="en-US" smtClean="0"/>
              <a:t>33</a:t>
            </a:fld>
            <a:endParaRPr lang="en-US"/>
          </a:p>
        </p:txBody>
      </p:sp>
    </p:spTree>
    <p:extLst>
      <p:ext uri="{BB962C8B-B14F-4D97-AF65-F5344CB8AC3E}">
        <p14:creationId xmlns:p14="http://schemas.microsoft.com/office/powerpoint/2010/main" val="1878499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a:t>
            </a:r>
          </a:p>
          <a:p>
            <a:r>
              <a:rPr lang="en-US" dirty="0"/>
              <a:t>Knitted materials are used in animation and [click] game to make some interesting effects.</a:t>
            </a:r>
          </a:p>
          <a:p>
            <a:r>
              <a:rPr lang="en-US" dirty="0"/>
              <a:t>[click]</a:t>
            </a:r>
          </a:p>
          <a:p>
            <a:r>
              <a:rPr lang="en-US" dirty="0"/>
              <a:t>Rendering the knitted material is important for Yarn-level modeling and simulation.</a:t>
            </a:r>
          </a:p>
          <a:p>
            <a:r>
              <a:rPr lang="en-US" dirty="0"/>
              <a:t>[click]</a:t>
            </a:r>
          </a:p>
          <a:p>
            <a:r>
              <a:rPr lang="en-US" dirty="0"/>
              <a:t>Fabrication also requires rendering yarn at real-time to get fast feedback.</a:t>
            </a:r>
          </a:p>
          <a:p>
            <a:endParaRPr lang="en-US" dirty="0"/>
          </a:p>
          <a:p>
            <a:endParaRPr lang="en-US" dirty="0"/>
          </a:p>
        </p:txBody>
      </p:sp>
      <p:sp>
        <p:nvSpPr>
          <p:cNvPr id="4" name="Slide Number Placeholder 3"/>
          <p:cNvSpPr>
            <a:spLocks noGrp="1"/>
          </p:cNvSpPr>
          <p:nvPr>
            <p:ph type="sldNum" sz="quarter" idx="10"/>
          </p:nvPr>
        </p:nvSpPr>
        <p:spPr/>
        <p:txBody>
          <a:bodyPr/>
          <a:lstStyle/>
          <a:p>
            <a:fld id="{1BED5FE7-A88C-4BDC-B6C8-A80C1DBE8666}" type="slidenum">
              <a:rPr lang="en-US" smtClean="0"/>
              <a:t>3</a:t>
            </a:fld>
            <a:endParaRPr lang="en-US"/>
          </a:p>
        </p:txBody>
      </p:sp>
    </p:spTree>
    <p:extLst>
      <p:ext uri="{BB962C8B-B14F-4D97-AF65-F5344CB8AC3E}">
        <p14:creationId xmlns:p14="http://schemas.microsoft.com/office/powerpoint/2010/main" val="17861901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we are generating fibers on the </a:t>
            </a:r>
            <a:r>
              <a:rPr lang="en-US" dirty="0" err="1"/>
              <a:t>gpu</a:t>
            </a:r>
            <a:r>
              <a:rPr lang="en-US" dirty="0"/>
              <a:t>, we can use level-of-details strategy to minimize the number of fibers generated when the cloth is far from the view points. </a:t>
            </a:r>
          </a:p>
          <a:p>
            <a:r>
              <a:rPr lang="en-US" dirty="0"/>
              <a:t>[click]</a:t>
            </a:r>
          </a:p>
          <a:p>
            <a:r>
              <a:rPr lang="en-US" dirty="0"/>
              <a:t>To be more specific, we use the screen-space width of a fiber to control LOD. </a:t>
            </a:r>
          </a:p>
          <a:p>
            <a:r>
              <a:rPr lang="en-US" dirty="0"/>
              <a:t>Beside number of fibers per yarn, we also control the number of subdivision along fiber curve. Of course, more subdivision will produce smoother curves. </a:t>
            </a:r>
          </a:p>
          <a:p>
            <a:r>
              <a:rPr lang="en-US" dirty="0"/>
              <a:t>[click]</a:t>
            </a:r>
          </a:p>
          <a:p>
            <a:r>
              <a:rPr lang="en-US" dirty="0"/>
              <a:t>We also check if the yarn is out of the view frustum, we will discard yarn simply.</a:t>
            </a:r>
          </a:p>
          <a:p>
            <a:r>
              <a:rPr lang="en-US" dirty="0"/>
              <a:t>[click]</a:t>
            </a:r>
          </a:p>
          <a:p>
            <a:r>
              <a:rPr lang="en-US" dirty="0"/>
              <a:t>Here is the one example of with and without level-of-detailed. The number of fiber per yarn is visualized by color.</a:t>
            </a:r>
          </a:p>
        </p:txBody>
      </p:sp>
      <p:sp>
        <p:nvSpPr>
          <p:cNvPr id="4" name="Slide Number Placeholder 3"/>
          <p:cNvSpPr>
            <a:spLocks noGrp="1"/>
          </p:cNvSpPr>
          <p:nvPr>
            <p:ph type="sldNum" sz="quarter" idx="10"/>
          </p:nvPr>
        </p:nvSpPr>
        <p:spPr/>
        <p:txBody>
          <a:bodyPr/>
          <a:lstStyle/>
          <a:p>
            <a:fld id="{1BED5FE7-A88C-4BDC-B6C8-A80C1DBE8666}" type="slidenum">
              <a:rPr lang="en-US" smtClean="0"/>
              <a:t>35</a:t>
            </a:fld>
            <a:endParaRPr lang="en-US"/>
          </a:p>
        </p:txBody>
      </p:sp>
    </p:spTree>
    <p:extLst>
      <p:ext uri="{BB962C8B-B14F-4D97-AF65-F5344CB8AC3E}">
        <p14:creationId xmlns:p14="http://schemas.microsoft.com/office/powerpoint/2010/main" val="20308775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Self-shadows are extremely important for realistic fabric appearance. On the other hand, it is expensive to compute the fiber-level shadows of a yarn model. In particular, using shadow maps for individual fiber shadows would require an extremely high-resolution shadow map, since individual fibers are typically orders of magnitude thinner than the size of the cloth model.</a:t>
            </a:r>
          </a:p>
          <a:p>
            <a:r>
              <a:rPr lang="en-US" sz="1200" b="0" i="0" u="none" strike="noStrike" kern="1200" baseline="0" dirty="0">
                <a:solidFill>
                  <a:schemeClr val="tx1"/>
                </a:solidFill>
                <a:latin typeface="+mn-lt"/>
                <a:ea typeface="+mn-ea"/>
                <a:cs typeface="+mn-cs"/>
              </a:rPr>
              <a:t>[click]</a:t>
            </a:r>
          </a:p>
          <a:p>
            <a:r>
              <a:rPr lang="en-US" sz="1200" b="0" i="0" u="none" strike="noStrike" kern="1200" baseline="0" dirty="0">
                <a:solidFill>
                  <a:schemeClr val="tx1"/>
                </a:solidFill>
                <a:latin typeface="+mn-lt"/>
                <a:ea typeface="+mn-ea"/>
                <a:cs typeface="+mn-cs"/>
              </a:rPr>
              <a:t>Therefore, we separate self shadow into yarn level shadow and fiber level shadow. </a:t>
            </a:r>
          </a:p>
          <a:p>
            <a:r>
              <a:rPr lang="en-US" sz="1200" b="0" i="0" u="none" strike="noStrike" kern="1200" baseline="0" dirty="0">
                <a:solidFill>
                  <a:schemeClr val="tx1"/>
                </a:solidFill>
                <a:latin typeface="+mn-lt"/>
                <a:ea typeface="+mn-ea"/>
                <a:cs typeface="+mn-cs"/>
              </a:rPr>
              <a:t>[click]</a:t>
            </a:r>
          </a:p>
          <a:p>
            <a:r>
              <a:rPr lang="en-US" sz="1200" b="0" i="0" u="none" strike="noStrike" kern="1200" baseline="0" dirty="0">
                <a:solidFill>
                  <a:schemeClr val="tx1"/>
                </a:solidFill>
                <a:latin typeface="+mn-lt"/>
                <a:ea typeface="+mn-ea"/>
                <a:cs typeface="+mn-cs"/>
              </a:rPr>
              <a:t>For the yarn level shadow, we just generate a shadow map by rendering each yarn as thick tube.</a:t>
            </a:r>
          </a:p>
          <a:p>
            <a:r>
              <a:rPr lang="en-US" sz="1200" b="0" i="0" u="none" strike="noStrike" kern="1200" baseline="0" dirty="0">
                <a:solidFill>
                  <a:schemeClr val="tx1"/>
                </a:solidFill>
                <a:latin typeface="+mn-lt"/>
                <a:ea typeface="+mn-ea"/>
                <a:cs typeface="+mn-cs"/>
              </a:rPr>
              <a:t>[click]</a:t>
            </a:r>
          </a:p>
          <a:p>
            <a:r>
              <a:rPr lang="en-US" sz="1200" b="0" i="0" u="none" strike="noStrike" kern="1200" baseline="0" dirty="0">
                <a:solidFill>
                  <a:schemeClr val="tx1"/>
                </a:solidFill>
                <a:latin typeface="+mn-lt"/>
                <a:ea typeface="+mn-ea"/>
                <a:cs typeface="+mn-cs"/>
              </a:rPr>
              <a:t>For the fiber level shadow, we precompute self-shadow density on the 2D cross section plane of the yarn based on the fiber distribution density. </a:t>
            </a:r>
          </a:p>
          <a:p>
            <a:r>
              <a:rPr lang="en-US" sz="1200" b="0" i="0" u="none" strike="noStrike" kern="1200" baseline="0" dirty="0">
                <a:solidFill>
                  <a:schemeClr val="tx1"/>
                </a:solidFill>
                <a:latin typeface="+mn-lt"/>
                <a:ea typeface="+mn-ea"/>
                <a:cs typeface="+mn-cs"/>
              </a:rPr>
              <a:t>Here is the example.</a:t>
            </a:r>
          </a:p>
          <a:p>
            <a:endParaRPr lang="en-US" dirty="0"/>
          </a:p>
        </p:txBody>
      </p:sp>
      <p:sp>
        <p:nvSpPr>
          <p:cNvPr id="4" name="Slide Number Placeholder 3"/>
          <p:cNvSpPr>
            <a:spLocks noGrp="1"/>
          </p:cNvSpPr>
          <p:nvPr>
            <p:ph type="sldNum" sz="quarter" idx="10"/>
          </p:nvPr>
        </p:nvSpPr>
        <p:spPr/>
        <p:txBody>
          <a:bodyPr/>
          <a:lstStyle/>
          <a:p>
            <a:fld id="{1BED5FE7-A88C-4BDC-B6C8-A80C1DBE8666}" type="slidenum">
              <a:rPr lang="en-US" smtClean="0"/>
              <a:t>37</a:t>
            </a:fld>
            <a:endParaRPr lang="en-US"/>
          </a:p>
        </p:txBody>
      </p:sp>
    </p:spTree>
    <p:extLst>
      <p:ext uri="{BB962C8B-B14F-4D97-AF65-F5344CB8AC3E}">
        <p14:creationId xmlns:p14="http://schemas.microsoft.com/office/powerpoint/2010/main" val="2298794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ED5FE7-A88C-4BDC-B6C8-A80C1DBE8666}" type="slidenum">
              <a:rPr lang="en-US" smtClean="0"/>
              <a:t>39</a:t>
            </a:fld>
            <a:endParaRPr lang="en-US"/>
          </a:p>
        </p:txBody>
      </p:sp>
    </p:spTree>
    <p:extLst>
      <p:ext uri="{BB962C8B-B14F-4D97-AF65-F5344CB8AC3E}">
        <p14:creationId xmlns:p14="http://schemas.microsoft.com/office/powerpoint/2010/main" val="8201701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ambient occlusion can substantially improve the image quality, but it can also have a considerable computation cost. </a:t>
            </a:r>
          </a:p>
          <a:p>
            <a:r>
              <a:rPr lang="en-US" sz="1200" b="0" i="0" u="none" strike="noStrike" kern="1200" baseline="0" dirty="0">
                <a:solidFill>
                  <a:schemeClr val="tx1"/>
                </a:solidFill>
                <a:latin typeface="+mn-lt"/>
                <a:ea typeface="+mn-ea"/>
                <a:cs typeface="+mn-cs"/>
              </a:rPr>
              <a:t>[click]We use a very simple ambient occlusion approximation that uses the distance from fiber center to the yarn center to linearly scale the ambient light.</a:t>
            </a:r>
          </a:p>
          <a:p>
            <a:r>
              <a:rPr lang="en-US" sz="1200" b="0" i="0" u="none" strike="noStrike" kern="1200" baseline="0" dirty="0">
                <a:solidFill>
                  <a:schemeClr val="tx1"/>
                </a:solidFill>
                <a:latin typeface="+mn-lt"/>
                <a:ea typeface="+mn-ea"/>
                <a:cs typeface="+mn-cs"/>
              </a:rPr>
              <a:t>[click]here is one example</a:t>
            </a:r>
            <a:endParaRPr lang="en-US" dirty="0"/>
          </a:p>
        </p:txBody>
      </p:sp>
      <p:sp>
        <p:nvSpPr>
          <p:cNvPr id="4" name="Slide Number Placeholder 3"/>
          <p:cNvSpPr>
            <a:spLocks noGrp="1"/>
          </p:cNvSpPr>
          <p:nvPr>
            <p:ph type="sldNum" sz="quarter" idx="10"/>
          </p:nvPr>
        </p:nvSpPr>
        <p:spPr/>
        <p:txBody>
          <a:bodyPr/>
          <a:lstStyle/>
          <a:p>
            <a:fld id="{1BED5FE7-A88C-4BDC-B6C8-A80C1DBE8666}" type="slidenum">
              <a:rPr lang="en-US" smtClean="0"/>
              <a:t>41</a:t>
            </a:fld>
            <a:endParaRPr lang="en-US"/>
          </a:p>
        </p:txBody>
      </p:sp>
    </p:spTree>
    <p:extLst>
      <p:ext uri="{BB962C8B-B14F-4D97-AF65-F5344CB8AC3E}">
        <p14:creationId xmlns:p14="http://schemas.microsoft.com/office/powerpoint/2010/main" val="1478913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one example of knitted glove without shadow and ambient occlusion.</a:t>
            </a:r>
          </a:p>
          <a:p>
            <a:r>
              <a:rPr lang="en-US" dirty="0"/>
              <a:t>[click]</a:t>
            </a:r>
          </a:p>
          <a:p>
            <a:r>
              <a:rPr lang="en-US" dirty="0"/>
              <a:t>After adding shadow map, it looks realistic, but missing some details</a:t>
            </a:r>
          </a:p>
          <a:p>
            <a:r>
              <a:rPr lang="en-US" dirty="0"/>
              <a:t>[click]</a:t>
            </a:r>
          </a:p>
          <a:p>
            <a:r>
              <a:rPr lang="en-US" dirty="0"/>
              <a:t>After adding self-shadow, it looks better specially for the yarn details.</a:t>
            </a:r>
          </a:p>
          <a:p>
            <a:r>
              <a:rPr lang="en-US" dirty="0"/>
              <a:t>[click]</a:t>
            </a:r>
          </a:p>
          <a:p>
            <a:r>
              <a:rPr lang="en-US" dirty="0"/>
              <a:t>Finally, we add the ambient occlusion, it looks much better note the details under shadow.</a:t>
            </a:r>
          </a:p>
        </p:txBody>
      </p:sp>
      <p:sp>
        <p:nvSpPr>
          <p:cNvPr id="4" name="Slide Number Placeholder 3"/>
          <p:cNvSpPr>
            <a:spLocks noGrp="1"/>
          </p:cNvSpPr>
          <p:nvPr>
            <p:ph type="sldNum" sz="quarter" idx="10"/>
          </p:nvPr>
        </p:nvSpPr>
        <p:spPr/>
        <p:txBody>
          <a:bodyPr/>
          <a:lstStyle/>
          <a:p>
            <a:fld id="{1BED5FE7-A88C-4BDC-B6C8-A80C1DBE8666}" type="slidenum">
              <a:rPr lang="en-US" smtClean="0"/>
              <a:t>42</a:t>
            </a:fld>
            <a:endParaRPr lang="en-US"/>
          </a:p>
        </p:txBody>
      </p:sp>
    </p:spTree>
    <p:extLst>
      <p:ext uri="{BB962C8B-B14F-4D97-AF65-F5344CB8AC3E}">
        <p14:creationId xmlns:p14="http://schemas.microsoft.com/office/powerpoint/2010/main" val="9957344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more example of our result comparing with offline generated reference with different materials. Like cotton and silk. There is no visually difference between our result and reference.</a:t>
            </a:r>
          </a:p>
        </p:txBody>
      </p:sp>
      <p:sp>
        <p:nvSpPr>
          <p:cNvPr id="4" name="Slide Number Placeholder 3"/>
          <p:cNvSpPr>
            <a:spLocks noGrp="1"/>
          </p:cNvSpPr>
          <p:nvPr>
            <p:ph type="sldNum" sz="quarter" idx="10"/>
          </p:nvPr>
        </p:nvSpPr>
        <p:spPr/>
        <p:txBody>
          <a:bodyPr/>
          <a:lstStyle/>
          <a:p>
            <a:fld id="{1BED5FE7-A88C-4BDC-B6C8-A80C1DBE8666}" type="slidenum">
              <a:rPr lang="en-US" smtClean="0"/>
              <a:t>45</a:t>
            </a:fld>
            <a:endParaRPr lang="en-US"/>
          </a:p>
        </p:txBody>
      </p:sp>
    </p:spTree>
    <p:extLst>
      <p:ext uri="{BB962C8B-B14F-4D97-AF65-F5344CB8AC3E}">
        <p14:creationId xmlns:p14="http://schemas.microsoft.com/office/powerpoint/2010/main" val="1875044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Here is the frames per second performance values on camera distance for all examples. The fps is from 2 </a:t>
            </a:r>
            <a:r>
              <a:rPr lang="en-US" sz="1200" b="0" i="0" u="none" strike="noStrike" kern="1200" baseline="0" dirty="0" err="1">
                <a:solidFill>
                  <a:schemeClr val="tx1"/>
                </a:solidFill>
                <a:latin typeface="+mn-lt"/>
                <a:ea typeface="+mn-ea"/>
                <a:cs typeface="+mn-cs"/>
              </a:rPr>
              <a:t>ms</a:t>
            </a:r>
            <a:r>
              <a:rPr lang="en-US" sz="1200" b="0" i="0" u="none" strike="noStrike" kern="1200" baseline="0" dirty="0">
                <a:solidFill>
                  <a:schemeClr val="tx1"/>
                </a:solidFill>
                <a:latin typeface="+mn-lt"/>
                <a:ea typeface="+mn-ea"/>
                <a:cs typeface="+mn-cs"/>
              </a:rPr>
              <a:t> to 28 </a:t>
            </a:r>
            <a:r>
              <a:rPr lang="en-US" sz="1200" b="0" i="0" u="none" strike="noStrike" kern="1200" baseline="0" dirty="0" err="1">
                <a:solidFill>
                  <a:schemeClr val="tx1"/>
                </a:solidFill>
                <a:latin typeface="+mn-lt"/>
                <a:ea typeface="+mn-ea"/>
                <a:cs typeface="+mn-cs"/>
              </a:rPr>
              <a:t>ms</a:t>
            </a:r>
            <a:r>
              <a:rPr lang="en-US" sz="1200" b="0" i="0" u="none" strike="noStrike" kern="1200" baseline="0" dirty="0">
                <a:solidFill>
                  <a:schemeClr val="tx1"/>
                </a:solidFill>
                <a:latin typeface="+mn-lt"/>
                <a:ea typeface="+mn-ea"/>
                <a:cs typeface="+mn-cs"/>
              </a:rPr>
              <a:t> based on model size and camera distance.</a:t>
            </a:r>
            <a:endParaRPr lang="en-US" dirty="0"/>
          </a:p>
        </p:txBody>
      </p:sp>
      <p:sp>
        <p:nvSpPr>
          <p:cNvPr id="4" name="Slide Number Placeholder 3"/>
          <p:cNvSpPr>
            <a:spLocks noGrp="1"/>
          </p:cNvSpPr>
          <p:nvPr>
            <p:ph type="sldNum" sz="quarter" idx="10"/>
          </p:nvPr>
        </p:nvSpPr>
        <p:spPr/>
        <p:txBody>
          <a:bodyPr/>
          <a:lstStyle/>
          <a:p>
            <a:fld id="{1BED5FE7-A88C-4BDC-B6C8-A80C1DBE8666}" type="slidenum">
              <a:rPr lang="en-US" smtClean="0"/>
              <a:t>46</a:t>
            </a:fld>
            <a:endParaRPr lang="en-US"/>
          </a:p>
        </p:txBody>
      </p:sp>
    </p:spTree>
    <p:extLst>
      <p:ext uri="{BB962C8B-B14F-4D97-AF65-F5344CB8AC3E}">
        <p14:creationId xmlns:p14="http://schemas.microsoft.com/office/powerpoint/2010/main" val="4517490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Here is the frames per second performance values on camera distance for all examples. The fps is from 2 </a:t>
            </a:r>
            <a:r>
              <a:rPr lang="en-US" sz="1200" b="0" i="0" u="none" strike="noStrike" kern="1200" baseline="0" dirty="0" err="1">
                <a:solidFill>
                  <a:schemeClr val="tx1"/>
                </a:solidFill>
                <a:latin typeface="+mn-lt"/>
                <a:ea typeface="+mn-ea"/>
                <a:cs typeface="+mn-cs"/>
              </a:rPr>
              <a:t>ms</a:t>
            </a:r>
            <a:r>
              <a:rPr lang="en-US" sz="1200" b="0" i="0" u="none" strike="noStrike" kern="1200" baseline="0" dirty="0">
                <a:solidFill>
                  <a:schemeClr val="tx1"/>
                </a:solidFill>
                <a:latin typeface="+mn-lt"/>
                <a:ea typeface="+mn-ea"/>
                <a:cs typeface="+mn-cs"/>
              </a:rPr>
              <a:t> to 28 </a:t>
            </a:r>
            <a:r>
              <a:rPr lang="en-US" sz="1200" b="0" i="0" u="none" strike="noStrike" kern="1200" baseline="0" dirty="0" err="1">
                <a:solidFill>
                  <a:schemeClr val="tx1"/>
                </a:solidFill>
                <a:latin typeface="+mn-lt"/>
                <a:ea typeface="+mn-ea"/>
                <a:cs typeface="+mn-cs"/>
              </a:rPr>
              <a:t>ms</a:t>
            </a:r>
            <a:r>
              <a:rPr lang="en-US" sz="1200" b="0" i="0" u="none" strike="noStrike" kern="1200" baseline="0" dirty="0">
                <a:solidFill>
                  <a:schemeClr val="tx1"/>
                </a:solidFill>
                <a:latin typeface="+mn-lt"/>
                <a:ea typeface="+mn-ea"/>
                <a:cs typeface="+mn-cs"/>
              </a:rPr>
              <a:t> based on model size and camera distance.</a:t>
            </a:r>
            <a:endParaRPr lang="en-US" dirty="0"/>
          </a:p>
        </p:txBody>
      </p:sp>
      <p:sp>
        <p:nvSpPr>
          <p:cNvPr id="4" name="Slide Number Placeholder 3"/>
          <p:cNvSpPr>
            <a:spLocks noGrp="1"/>
          </p:cNvSpPr>
          <p:nvPr>
            <p:ph type="sldNum" sz="quarter" idx="10"/>
          </p:nvPr>
        </p:nvSpPr>
        <p:spPr/>
        <p:txBody>
          <a:bodyPr/>
          <a:lstStyle/>
          <a:p>
            <a:fld id="{1BED5FE7-A88C-4BDC-B6C8-A80C1DBE8666}" type="slidenum">
              <a:rPr lang="en-US" smtClean="0"/>
              <a:t>47</a:t>
            </a:fld>
            <a:endParaRPr lang="en-US"/>
          </a:p>
        </p:txBody>
      </p:sp>
    </p:spTree>
    <p:extLst>
      <p:ext uri="{BB962C8B-B14F-4D97-AF65-F5344CB8AC3E}">
        <p14:creationId xmlns:p14="http://schemas.microsoft.com/office/powerpoint/2010/main" val="24523772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Here is the frames per second performance values on camera distance for all examples. The fps is from 2 </a:t>
            </a:r>
            <a:r>
              <a:rPr lang="en-US" sz="1200" b="0" i="0" u="none" strike="noStrike" kern="1200" baseline="0" dirty="0" err="1">
                <a:solidFill>
                  <a:schemeClr val="tx1"/>
                </a:solidFill>
                <a:latin typeface="+mn-lt"/>
                <a:ea typeface="+mn-ea"/>
                <a:cs typeface="+mn-cs"/>
              </a:rPr>
              <a:t>ms</a:t>
            </a:r>
            <a:r>
              <a:rPr lang="en-US" sz="1200" b="0" i="0" u="none" strike="noStrike" kern="1200" baseline="0" dirty="0">
                <a:solidFill>
                  <a:schemeClr val="tx1"/>
                </a:solidFill>
                <a:latin typeface="+mn-lt"/>
                <a:ea typeface="+mn-ea"/>
                <a:cs typeface="+mn-cs"/>
              </a:rPr>
              <a:t> to 28 </a:t>
            </a:r>
            <a:r>
              <a:rPr lang="en-US" sz="1200" b="0" i="0" u="none" strike="noStrike" kern="1200" baseline="0" dirty="0" err="1">
                <a:solidFill>
                  <a:schemeClr val="tx1"/>
                </a:solidFill>
                <a:latin typeface="+mn-lt"/>
                <a:ea typeface="+mn-ea"/>
                <a:cs typeface="+mn-cs"/>
              </a:rPr>
              <a:t>ms</a:t>
            </a:r>
            <a:r>
              <a:rPr lang="en-US" sz="1200" b="0" i="0" u="none" strike="noStrike" kern="1200" baseline="0" dirty="0">
                <a:solidFill>
                  <a:schemeClr val="tx1"/>
                </a:solidFill>
                <a:latin typeface="+mn-lt"/>
                <a:ea typeface="+mn-ea"/>
                <a:cs typeface="+mn-cs"/>
              </a:rPr>
              <a:t> based on model size and camera distance.</a:t>
            </a:r>
            <a:endParaRPr lang="en-US" dirty="0"/>
          </a:p>
        </p:txBody>
      </p:sp>
      <p:sp>
        <p:nvSpPr>
          <p:cNvPr id="4" name="Slide Number Placeholder 3"/>
          <p:cNvSpPr>
            <a:spLocks noGrp="1"/>
          </p:cNvSpPr>
          <p:nvPr>
            <p:ph type="sldNum" sz="quarter" idx="10"/>
          </p:nvPr>
        </p:nvSpPr>
        <p:spPr/>
        <p:txBody>
          <a:bodyPr/>
          <a:lstStyle/>
          <a:p>
            <a:fld id="{1BED5FE7-A88C-4BDC-B6C8-A80C1DBE8666}" type="slidenum">
              <a:rPr lang="en-US" smtClean="0"/>
              <a:t>48</a:t>
            </a:fld>
            <a:endParaRPr lang="en-US"/>
          </a:p>
        </p:txBody>
      </p:sp>
    </p:spTree>
    <p:extLst>
      <p:ext uri="{BB962C8B-B14F-4D97-AF65-F5344CB8AC3E}">
        <p14:creationId xmlns:p14="http://schemas.microsoft.com/office/powerpoint/2010/main" val="40597913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camera is too close to the model,  part of model will be discard since it is out of view frustum, so we can get high performance too,</a:t>
            </a:r>
          </a:p>
        </p:txBody>
      </p:sp>
      <p:sp>
        <p:nvSpPr>
          <p:cNvPr id="4" name="Slide Number Placeholder 3"/>
          <p:cNvSpPr>
            <a:spLocks noGrp="1"/>
          </p:cNvSpPr>
          <p:nvPr>
            <p:ph type="sldNum" sz="quarter" idx="10"/>
          </p:nvPr>
        </p:nvSpPr>
        <p:spPr/>
        <p:txBody>
          <a:bodyPr/>
          <a:lstStyle/>
          <a:p>
            <a:fld id="{1BED5FE7-A88C-4BDC-B6C8-A80C1DBE8666}" type="slidenum">
              <a:rPr lang="en-US" smtClean="0"/>
              <a:t>49</a:t>
            </a:fld>
            <a:endParaRPr lang="en-US"/>
          </a:p>
        </p:txBody>
      </p:sp>
    </p:spTree>
    <p:extLst>
      <p:ext uri="{BB962C8B-B14F-4D97-AF65-F5344CB8AC3E}">
        <p14:creationId xmlns:p14="http://schemas.microsoft.com/office/powerpoint/2010/main" val="3535786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previous surface-based approaches use texture or specialized </a:t>
            </a:r>
            <a:r>
              <a:rPr lang="en-US" dirty="0" err="1"/>
              <a:t>brdf</a:t>
            </a:r>
            <a:r>
              <a:rPr lang="en-US" dirty="0"/>
              <a:t> to get fabric appearance. They can render cloth in real-time, but they all suffer the drawbacks like incorrect diffusion of light, lack of considering knitting structure deformation, and no fuzzy appearance.</a:t>
            </a:r>
          </a:p>
        </p:txBody>
      </p:sp>
      <p:sp>
        <p:nvSpPr>
          <p:cNvPr id="4" name="Slide Number Placeholder 3"/>
          <p:cNvSpPr>
            <a:spLocks noGrp="1"/>
          </p:cNvSpPr>
          <p:nvPr>
            <p:ph type="sldNum" sz="quarter" idx="10"/>
          </p:nvPr>
        </p:nvSpPr>
        <p:spPr/>
        <p:txBody>
          <a:bodyPr/>
          <a:lstStyle/>
          <a:p>
            <a:fld id="{1BED5FE7-A88C-4BDC-B6C8-A80C1DBE8666}" type="slidenum">
              <a:rPr lang="en-US" smtClean="0"/>
              <a:t>4</a:t>
            </a:fld>
            <a:endParaRPr lang="en-US"/>
          </a:p>
        </p:txBody>
      </p:sp>
    </p:spTree>
    <p:extLst>
      <p:ext uri="{BB962C8B-B14F-4D97-AF65-F5344CB8AC3E}">
        <p14:creationId xmlns:p14="http://schemas.microsoft.com/office/powerpoint/2010/main" val="25002459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model is far away from the view, number of fibers and number of subdivision is reduced to increase the fps</a:t>
            </a:r>
          </a:p>
        </p:txBody>
      </p:sp>
      <p:sp>
        <p:nvSpPr>
          <p:cNvPr id="4" name="Slide Number Placeholder 3"/>
          <p:cNvSpPr>
            <a:spLocks noGrp="1"/>
          </p:cNvSpPr>
          <p:nvPr>
            <p:ph type="sldNum" sz="quarter" idx="10"/>
          </p:nvPr>
        </p:nvSpPr>
        <p:spPr/>
        <p:txBody>
          <a:bodyPr/>
          <a:lstStyle/>
          <a:p>
            <a:fld id="{1BED5FE7-A88C-4BDC-B6C8-A80C1DBE8666}" type="slidenum">
              <a:rPr lang="en-US" smtClean="0"/>
              <a:t>50</a:t>
            </a:fld>
            <a:endParaRPr lang="en-US"/>
          </a:p>
        </p:txBody>
      </p:sp>
    </p:spTree>
    <p:extLst>
      <p:ext uri="{BB962C8B-B14F-4D97-AF65-F5344CB8AC3E}">
        <p14:creationId xmlns:p14="http://schemas.microsoft.com/office/powerpoint/2010/main" val="18204473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interesting part is when camera is in the middle distance, which means no yarn curve are discard and they need to be rendered with high number of fibers, this cause a bottleneck for the performance. Even in this worst case, the fps still be around 25 frame per second.</a:t>
            </a:r>
          </a:p>
        </p:txBody>
      </p:sp>
      <p:sp>
        <p:nvSpPr>
          <p:cNvPr id="4" name="Slide Number Placeholder 3"/>
          <p:cNvSpPr>
            <a:spLocks noGrp="1"/>
          </p:cNvSpPr>
          <p:nvPr>
            <p:ph type="sldNum" sz="quarter" idx="10"/>
          </p:nvPr>
        </p:nvSpPr>
        <p:spPr/>
        <p:txBody>
          <a:bodyPr/>
          <a:lstStyle/>
          <a:p>
            <a:fld id="{1BED5FE7-A88C-4BDC-B6C8-A80C1DBE8666}" type="slidenum">
              <a:rPr lang="en-US" smtClean="0"/>
              <a:t>51</a:t>
            </a:fld>
            <a:endParaRPr lang="en-US"/>
          </a:p>
        </p:txBody>
      </p:sp>
    </p:spTree>
    <p:extLst>
      <p:ext uri="{BB962C8B-B14F-4D97-AF65-F5344CB8AC3E}">
        <p14:creationId xmlns:p14="http://schemas.microsoft.com/office/powerpoint/2010/main" val="9965026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Here is the frames per second performance values on camera distance for all examples. The fps is from 2 </a:t>
            </a:r>
            <a:r>
              <a:rPr lang="en-US" sz="1200" b="0" i="0" u="none" strike="noStrike" kern="1200" baseline="0" dirty="0" err="1">
                <a:solidFill>
                  <a:schemeClr val="tx1"/>
                </a:solidFill>
                <a:latin typeface="+mn-lt"/>
                <a:ea typeface="+mn-ea"/>
                <a:cs typeface="+mn-cs"/>
              </a:rPr>
              <a:t>ms</a:t>
            </a:r>
            <a:r>
              <a:rPr lang="en-US" sz="1200" b="0" i="0" u="none" strike="noStrike" kern="1200" baseline="0" dirty="0">
                <a:solidFill>
                  <a:schemeClr val="tx1"/>
                </a:solidFill>
                <a:latin typeface="+mn-lt"/>
                <a:ea typeface="+mn-ea"/>
                <a:cs typeface="+mn-cs"/>
              </a:rPr>
              <a:t> to 28 </a:t>
            </a:r>
            <a:r>
              <a:rPr lang="en-US" sz="1200" b="0" i="0" u="none" strike="noStrike" kern="1200" baseline="0" dirty="0" err="1">
                <a:solidFill>
                  <a:schemeClr val="tx1"/>
                </a:solidFill>
                <a:latin typeface="+mn-lt"/>
                <a:ea typeface="+mn-ea"/>
                <a:cs typeface="+mn-cs"/>
              </a:rPr>
              <a:t>ms</a:t>
            </a:r>
            <a:r>
              <a:rPr lang="en-US" sz="1200" b="0" i="0" u="none" strike="noStrike" kern="1200" baseline="0" dirty="0">
                <a:solidFill>
                  <a:schemeClr val="tx1"/>
                </a:solidFill>
                <a:latin typeface="+mn-lt"/>
                <a:ea typeface="+mn-ea"/>
                <a:cs typeface="+mn-cs"/>
              </a:rPr>
              <a:t> based on model size and camera distance.</a:t>
            </a:r>
            <a:endParaRPr lang="en-US" dirty="0"/>
          </a:p>
        </p:txBody>
      </p:sp>
      <p:sp>
        <p:nvSpPr>
          <p:cNvPr id="4" name="Slide Number Placeholder 3"/>
          <p:cNvSpPr>
            <a:spLocks noGrp="1"/>
          </p:cNvSpPr>
          <p:nvPr>
            <p:ph type="sldNum" sz="quarter" idx="10"/>
          </p:nvPr>
        </p:nvSpPr>
        <p:spPr/>
        <p:txBody>
          <a:bodyPr/>
          <a:lstStyle/>
          <a:p>
            <a:fld id="{1BED5FE7-A88C-4BDC-B6C8-A80C1DBE8666}" type="slidenum">
              <a:rPr lang="en-US" smtClean="0"/>
              <a:t>57</a:t>
            </a:fld>
            <a:endParaRPr lang="en-US"/>
          </a:p>
        </p:txBody>
      </p:sp>
    </p:spTree>
    <p:extLst>
      <p:ext uri="{BB962C8B-B14F-4D97-AF65-F5344CB8AC3E}">
        <p14:creationId xmlns:p14="http://schemas.microsoft.com/office/powerpoint/2010/main" val="451749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way is volumetric approaches which convert fiber geometry to volumetric data. They can produce realistic result, but require gigantic volume data and hours of rendering time. So, it is not suitable for real-time application like game and fabric design.</a:t>
            </a:r>
          </a:p>
        </p:txBody>
      </p:sp>
      <p:sp>
        <p:nvSpPr>
          <p:cNvPr id="4" name="Slide Number Placeholder 3"/>
          <p:cNvSpPr>
            <a:spLocks noGrp="1"/>
          </p:cNvSpPr>
          <p:nvPr>
            <p:ph type="sldNum" sz="quarter" idx="10"/>
          </p:nvPr>
        </p:nvSpPr>
        <p:spPr/>
        <p:txBody>
          <a:bodyPr/>
          <a:lstStyle/>
          <a:p>
            <a:fld id="{1BED5FE7-A88C-4BDC-B6C8-A80C1DBE8666}" type="slidenum">
              <a:rPr lang="en-US" smtClean="0"/>
              <a:t>5</a:t>
            </a:fld>
            <a:endParaRPr lang="en-US"/>
          </a:p>
        </p:txBody>
      </p:sp>
    </p:spTree>
    <p:extLst>
      <p:ext uri="{BB962C8B-B14F-4D97-AF65-F5344CB8AC3E}">
        <p14:creationId xmlns:p14="http://schemas.microsoft.com/office/powerpoint/2010/main" val="2724914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Therefore, we propose our real-time fiber-level cloth rendering method, which can produce fiber-level details and work in the real-time.</a:t>
            </a:r>
          </a:p>
        </p:txBody>
      </p:sp>
      <p:sp>
        <p:nvSpPr>
          <p:cNvPr id="4" name="Slide Number Placeholder 3"/>
          <p:cNvSpPr>
            <a:spLocks noGrp="1"/>
          </p:cNvSpPr>
          <p:nvPr>
            <p:ph type="sldNum" sz="quarter" idx="10"/>
          </p:nvPr>
        </p:nvSpPr>
        <p:spPr/>
        <p:txBody>
          <a:bodyPr/>
          <a:lstStyle/>
          <a:p>
            <a:fld id="{1BED5FE7-A88C-4BDC-B6C8-A80C1DBE8666}" type="slidenum">
              <a:rPr lang="en-US" smtClean="0"/>
              <a:t>6</a:t>
            </a:fld>
            <a:endParaRPr lang="en-US"/>
          </a:p>
        </p:txBody>
      </p:sp>
    </p:spTree>
    <p:extLst>
      <p:ext uri="{BB962C8B-B14F-4D97-AF65-F5344CB8AC3E}">
        <p14:creationId xmlns:p14="http://schemas.microsoft.com/office/powerpoint/2010/main" val="3007489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work is based on use a procedural yarn model introduced by Zhao and his colleague last year. The model fit with real CT data and require 22 parameters. User can create their own yarn model by changing the parameters.</a:t>
            </a:r>
          </a:p>
        </p:txBody>
      </p:sp>
      <p:sp>
        <p:nvSpPr>
          <p:cNvPr id="4" name="Slide Number Placeholder 3"/>
          <p:cNvSpPr>
            <a:spLocks noGrp="1"/>
          </p:cNvSpPr>
          <p:nvPr>
            <p:ph type="sldNum" sz="quarter" idx="10"/>
          </p:nvPr>
        </p:nvSpPr>
        <p:spPr/>
        <p:txBody>
          <a:bodyPr/>
          <a:lstStyle/>
          <a:p>
            <a:fld id="{1BED5FE7-A88C-4BDC-B6C8-A80C1DBE8666}" type="slidenum">
              <a:rPr lang="en-US" smtClean="0"/>
              <a:t>10</a:t>
            </a:fld>
            <a:endParaRPr lang="en-US"/>
          </a:p>
        </p:txBody>
      </p:sp>
    </p:spTree>
    <p:extLst>
      <p:ext uri="{BB962C8B-B14F-4D97-AF65-F5344CB8AC3E}">
        <p14:creationId xmlns:p14="http://schemas.microsoft.com/office/powerpoint/2010/main" val="1045647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minimized the data </a:t>
            </a:r>
            <a:r>
              <a:rPr lang="en-US" dirty="0" err="1"/>
              <a:t>transitting</a:t>
            </a:r>
            <a:r>
              <a:rPr lang="en-US" dirty="0"/>
              <a:t> between </a:t>
            </a:r>
            <a:r>
              <a:rPr lang="en-US" dirty="0" err="1"/>
              <a:t>cpu</a:t>
            </a:r>
            <a:r>
              <a:rPr lang="en-US" dirty="0"/>
              <a:t> to </a:t>
            </a:r>
            <a:r>
              <a:rPr lang="en-US" dirty="0" err="1"/>
              <a:t>gpu</a:t>
            </a:r>
            <a:r>
              <a:rPr lang="en-US" dirty="0"/>
              <a:t>, our method only send yarn curve control points to </a:t>
            </a:r>
            <a:r>
              <a:rPr lang="en-US" dirty="0" err="1"/>
              <a:t>gpu</a:t>
            </a:r>
            <a:r>
              <a:rPr lang="en-US" dirty="0"/>
              <a:t> and all fibers will be generated on the ply based on the procedural model.</a:t>
            </a:r>
          </a:p>
        </p:txBody>
      </p:sp>
      <p:sp>
        <p:nvSpPr>
          <p:cNvPr id="4" name="Slide Number Placeholder 3"/>
          <p:cNvSpPr>
            <a:spLocks noGrp="1"/>
          </p:cNvSpPr>
          <p:nvPr>
            <p:ph type="sldNum" sz="quarter" idx="10"/>
          </p:nvPr>
        </p:nvSpPr>
        <p:spPr/>
        <p:txBody>
          <a:bodyPr/>
          <a:lstStyle/>
          <a:p>
            <a:fld id="{1BED5FE7-A88C-4BDC-B6C8-A80C1DBE8666}" type="slidenum">
              <a:rPr lang="en-US" smtClean="0"/>
              <a:t>11</a:t>
            </a:fld>
            <a:endParaRPr lang="en-US"/>
          </a:p>
        </p:txBody>
      </p:sp>
    </p:spTree>
    <p:extLst>
      <p:ext uri="{BB962C8B-B14F-4D97-AF65-F5344CB8AC3E}">
        <p14:creationId xmlns:p14="http://schemas.microsoft.com/office/powerpoint/2010/main" val="4030761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a simple example. All red nodes are yarn control points. For any cross-section of yarn, we do a two stages displacement. [click]</a:t>
            </a:r>
          </a:p>
        </p:txBody>
      </p:sp>
      <p:sp>
        <p:nvSpPr>
          <p:cNvPr id="4" name="Slide Number Placeholder 3"/>
          <p:cNvSpPr>
            <a:spLocks noGrp="1"/>
          </p:cNvSpPr>
          <p:nvPr>
            <p:ph type="sldNum" sz="quarter" idx="10"/>
          </p:nvPr>
        </p:nvSpPr>
        <p:spPr/>
        <p:txBody>
          <a:bodyPr/>
          <a:lstStyle/>
          <a:p>
            <a:fld id="{1BED5FE7-A88C-4BDC-B6C8-A80C1DBE8666}" type="slidenum">
              <a:rPr lang="en-US" smtClean="0"/>
              <a:t>12</a:t>
            </a:fld>
            <a:endParaRPr lang="en-US"/>
          </a:p>
        </p:txBody>
      </p:sp>
    </p:spTree>
    <p:extLst>
      <p:ext uri="{BB962C8B-B14F-4D97-AF65-F5344CB8AC3E}">
        <p14:creationId xmlns:p14="http://schemas.microsoft.com/office/powerpoint/2010/main" val="20129490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9A000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124203"/>
            <a:ext cx="10363200" cy="1470025"/>
          </a:xfrm>
        </p:spPr>
        <p:txBody>
          <a:bodyPr/>
          <a:lstStyle>
            <a:lvl1pPr algn="ctr">
              <a:defRPr>
                <a:solidFill>
                  <a:schemeClr val="bg1"/>
                </a:solidFill>
              </a:defRPr>
            </a:lvl1pPr>
          </a:lstStyle>
          <a:p>
            <a:r>
              <a:rPr lang="en-US"/>
              <a:t>Click to edit Master title style</a:t>
            </a:r>
          </a:p>
        </p:txBody>
      </p:sp>
      <p:sp>
        <p:nvSpPr>
          <p:cNvPr id="3" name="Subtitle 2"/>
          <p:cNvSpPr>
            <a:spLocks noGrp="1"/>
          </p:cNvSpPr>
          <p:nvPr>
            <p:ph type="subTitle" idx="1"/>
          </p:nvPr>
        </p:nvSpPr>
        <p:spPr>
          <a:xfrm>
            <a:off x="1828800" y="4724400"/>
            <a:ext cx="8534400" cy="15240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D09B14A3-ED65-4660-9558-FC55B06C1E4A}" type="datetimeFigureOut">
              <a:rPr lang="en-US" smtClean="0"/>
              <a:t>3/3/2017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A14787-EB4A-436B-89E9-28D7FA83DEE8}" type="slidenum">
              <a:rPr lang="en-US" smtClean="0"/>
              <a:t>‹#›</a:t>
            </a:fld>
            <a:endParaRPr lang="en-US"/>
          </a:p>
        </p:txBody>
      </p:sp>
      <p:pic>
        <p:nvPicPr>
          <p:cNvPr id="11" name="Picture 2" descr="C:\Users\cem\Desktop\utah_teapot_white.emf"/>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5291" y="1219200"/>
            <a:ext cx="2861419" cy="1398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93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50"/>
            </a:lvl1pPr>
            <a:lvl2pPr marL="457200" indent="0">
              <a:buNone/>
              <a:defRPr sz="2750"/>
            </a:lvl2pPr>
            <a:lvl3pPr marL="914400" indent="0">
              <a:buNone/>
              <a:defRPr sz="2375"/>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40"/>
            <a:ext cx="7315200" cy="804863"/>
          </a:xfrm>
        </p:spPr>
        <p:txBody>
          <a:bodyPr/>
          <a:lstStyle>
            <a:lvl1pPr marL="0" indent="0">
              <a:buNone/>
              <a:defRPr sz="1375"/>
            </a:lvl1pPr>
            <a:lvl2pPr marL="457200" indent="0">
              <a:buNone/>
              <a:defRPr sz="1250"/>
            </a:lvl2pPr>
            <a:lvl3pPr marL="914400" indent="0">
              <a:buNone/>
              <a:defRPr sz="1000"/>
            </a:lvl3pPr>
            <a:lvl4pPr marL="1371600" indent="0">
              <a:buNone/>
              <a:defRPr sz="875"/>
            </a:lvl4pPr>
            <a:lvl5pPr marL="1828800" indent="0">
              <a:buNone/>
              <a:defRPr sz="875"/>
            </a:lvl5pPr>
            <a:lvl6pPr marL="2286000" indent="0">
              <a:buNone/>
              <a:defRPr sz="875"/>
            </a:lvl6pPr>
            <a:lvl7pPr marL="2743200" indent="0">
              <a:buNone/>
              <a:defRPr sz="875"/>
            </a:lvl7pPr>
            <a:lvl8pPr marL="3200400" indent="0">
              <a:buNone/>
              <a:defRPr sz="875"/>
            </a:lvl8pPr>
            <a:lvl9pPr marL="3657600" indent="0">
              <a:buNone/>
              <a:defRPr sz="875"/>
            </a:lvl9pPr>
          </a:lstStyle>
          <a:p>
            <a:pPr lvl="0"/>
            <a:r>
              <a:rPr lang="en-US"/>
              <a:t>Edit Master text styles</a:t>
            </a:r>
          </a:p>
        </p:txBody>
      </p:sp>
      <p:sp>
        <p:nvSpPr>
          <p:cNvPr id="5" name="Date Placeholder 4"/>
          <p:cNvSpPr>
            <a:spLocks noGrp="1"/>
          </p:cNvSpPr>
          <p:nvPr>
            <p:ph type="dt" sz="half" idx="10"/>
          </p:nvPr>
        </p:nvSpPr>
        <p:spPr/>
        <p:txBody>
          <a:bodyPr/>
          <a:lstStyle/>
          <a:p>
            <a:fld id="{D09B14A3-ED65-4660-9558-FC55B06C1E4A}" type="datetimeFigureOut">
              <a:rPr lang="en-US" smtClean="0"/>
              <a:t>3/3/2017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A14787-EB4A-436B-89E9-28D7FA83DEE8}" type="slidenum">
              <a:rPr lang="en-US" smtClean="0"/>
              <a:t>‹#›</a:t>
            </a:fld>
            <a:endParaRPr lang="en-US"/>
          </a:p>
        </p:txBody>
      </p:sp>
    </p:spTree>
    <p:extLst>
      <p:ext uri="{BB962C8B-B14F-4D97-AF65-F5344CB8AC3E}">
        <p14:creationId xmlns:p14="http://schemas.microsoft.com/office/powerpoint/2010/main" val="399230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9B14A3-ED65-4660-9558-FC55B06C1E4A}" type="datetimeFigureOut">
              <a:rPr lang="en-US" smtClean="0"/>
              <a:t>3/3/2017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A14787-EB4A-436B-89E9-28D7FA83DEE8}" type="slidenum">
              <a:rPr lang="en-US" smtClean="0"/>
              <a:t>‹#›</a:t>
            </a:fld>
            <a:endParaRPr lang="en-US"/>
          </a:p>
        </p:txBody>
      </p:sp>
    </p:spTree>
    <p:extLst>
      <p:ext uri="{BB962C8B-B14F-4D97-AF65-F5344CB8AC3E}">
        <p14:creationId xmlns:p14="http://schemas.microsoft.com/office/powerpoint/2010/main" val="3570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9B14A3-ED65-4660-9558-FC55B06C1E4A}" type="datetimeFigureOut">
              <a:rPr lang="en-US" smtClean="0"/>
              <a:t>3/3/2017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A14787-EB4A-436B-89E9-28D7FA83DEE8}" type="slidenum">
              <a:rPr lang="en-US" smtClean="0"/>
              <a:t>‹#›</a:t>
            </a:fld>
            <a:endParaRPr lang="en-US"/>
          </a:p>
        </p:txBody>
      </p:sp>
    </p:spTree>
    <p:extLst>
      <p:ext uri="{BB962C8B-B14F-4D97-AF65-F5344CB8AC3E}">
        <p14:creationId xmlns:p14="http://schemas.microsoft.com/office/powerpoint/2010/main" val="240978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9B14A3-ED65-4660-9558-FC55B06C1E4A}" type="datetimeFigureOut">
              <a:rPr lang="en-US" smtClean="0"/>
              <a:t>3/3/2017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A14787-EB4A-436B-89E9-28D7FA83DEE8}" type="slidenum">
              <a:rPr lang="en-US" smtClean="0"/>
              <a:t>‹#›</a:t>
            </a:fld>
            <a:endParaRPr lang="en-US"/>
          </a:p>
        </p:txBody>
      </p:sp>
    </p:spTree>
    <p:extLst>
      <p:ext uri="{BB962C8B-B14F-4D97-AF65-F5344CB8AC3E}">
        <p14:creationId xmlns:p14="http://schemas.microsoft.com/office/powerpoint/2010/main" val="104329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0" name="Rectangle 9"/>
          <p:cNvSpPr/>
          <p:nvPr/>
        </p:nvSpPr>
        <p:spPr>
          <a:xfrm>
            <a:off x="0" y="0"/>
            <a:ext cx="12192000" cy="121920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250"/>
          </a:p>
        </p:txBody>
      </p:sp>
      <p:sp>
        <p:nvSpPr>
          <p:cNvPr id="7" name="Rectangle 6"/>
          <p:cNvSpPr/>
          <p:nvPr/>
        </p:nvSpPr>
        <p:spPr>
          <a:xfrm>
            <a:off x="0" y="0"/>
            <a:ext cx="12192000" cy="507492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250"/>
          </a:p>
        </p:txBody>
      </p:sp>
      <p:sp>
        <p:nvSpPr>
          <p:cNvPr id="4" name="Date Placeholder 3"/>
          <p:cNvSpPr>
            <a:spLocks noGrp="1"/>
          </p:cNvSpPr>
          <p:nvPr>
            <p:ph type="dt" sz="half" idx="10"/>
          </p:nvPr>
        </p:nvSpPr>
        <p:spPr/>
        <p:txBody>
          <a:bodyPr/>
          <a:lstStyle/>
          <a:p>
            <a:fld id="{D09B14A3-ED65-4660-9558-FC55B06C1E4A}" type="datetimeFigureOut">
              <a:rPr lang="en-US" smtClean="0"/>
              <a:t>3/3/2017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A14787-EB4A-436B-89E9-28D7FA83DEE8}" type="slidenum">
              <a:rPr lang="en-US" smtClean="0"/>
              <a:t>‹#›</a:t>
            </a:fld>
            <a:endParaRPr lang="en-US"/>
          </a:p>
        </p:txBody>
      </p:sp>
      <p:pic>
        <p:nvPicPr>
          <p:cNvPr id="9" name="Picture 2" descr="C:\Users\cem\Desktop\utah_teapot_white.emf"/>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60002" y="264353"/>
            <a:ext cx="1716851" cy="83888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idx="1"/>
          </p:nvPr>
        </p:nvSpPr>
        <p:spPr>
          <a:xfrm>
            <a:off x="963083" y="5074920"/>
            <a:ext cx="10363200" cy="1225868"/>
          </a:xfrm>
        </p:spPr>
        <p:txBody>
          <a:bodyPr anchor="t"/>
          <a:lstStyle>
            <a:lvl1pPr marL="0" indent="0">
              <a:buNone/>
              <a:defRPr sz="2000">
                <a:solidFill>
                  <a:srgbClr val="9A0000"/>
                </a:solidFill>
              </a:defRPr>
            </a:lvl1pPr>
            <a:lvl2pPr marL="457200" indent="0">
              <a:buNone/>
              <a:defRPr sz="1750">
                <a:solidFill>
                  <a:schemeClr val="tx1">
                    <a:tint val="75000"/>
                  </a:schemeClr>
                </a:solidFill>
              </a:defRPr>
            </a:lvl2pPr>
            <a:lvl3pPr marL="914400" indent="0">
              <a:buNone/>
              <a:defRPr sz="1625">
                <a:solidFill>
                  <a:schemeClr val="tx1">
                    <a:tint val="75000"/>
                  </a:schemeClr>
                </a:solidFill>
              </a:defRPr>
            </a:lvl3pPr>
            <a:lvl4pPr marL="1371600" indent="0">
              <a:buNone/>
              <a:defRPr sz="1375">
                <a:solidFill>
                  <a:schemeClr val="tx1">
                    <a:tint val="75000"/>
                  </a:schemeClr>
                </a:solidFill>
              </a:defRPr>
            </a:lvl4pPr>
            <a:lvl5pPr marL="1828800" indent="0">
              <a:buNone/>
              <a:defRPr sz="1375">
                <a:solidFill>
                  <a:schemeClr val="tx1">
                    <a:tint val="75000"/>
                  </a:schemeClr>
                </a:solidFill>
              </a:defRPr>
            </a:lvl5pPr>
            <a:lvl6pPr marL="2286000" indent="0">
              <a:buNone/>
              <a:defRPr sz="1375">
                <a:solidFill>
                  <a:schemeClr val="tx1">
                    <a:tint val="75000"/>
                  </a:schemeClr>
                </a:solidFill>
              </a:defRPr>
            </a:lvl6pPr>
            <a:lvl7pPr marL="2743200" indent="0">
              <a:buNone/>
              <a:defRPr sz="1375">
                <a:solidFill>
                  <a:schemeClr val="tx1">
                    <a:tint val="75000"/>
                  </a:schemeClr>
                </a:solidFill>
              </a:defRPr>
            </a:lvl7pPr>
            <a:lvl8pPr marL="3200400" indent="0">
              <a:buNone/>
              <a:defRPr sz="1375">
                <a:solidFill>
                  <a:schemeClr val="tx1">
                    <a:tint val="75000"/>
                  </a:schemeClr>
                </a:solidFill>
              </a:defRPr>
            </a:lvl8pPr>
            <a:lvl9pPr marL="3657600" indent="0">
              <a:buNone/>
              <a:defRPr sz="1375">
                <a:solidFill>
                  <a:schemeClr val="tx1">
                    <a:tint val="75000"/>
                  </a:schemeClr>
                </a:solidFill>
              </a:defRPr>
            </a:lvl9pPr>
          </a:lstStyle>
          <a:p>
            <a:pPr lvl="0"/>
            <a:r>
              <a:rPr lang="en-US"/>
              <a:t>Edit Master text styles</a:t>
            </a:r>
          </a:p>
        </p:txBody>
      </p:sp>
      <p:sp>
        <p:nvSpPr>
          <p:cNvPr id="2" name="Title 1"/>
          <p:cNvSpPr>
            <a:spLocks noGrp="1"/>
          </p:cNvSpPr>
          <p:nvPr>
            <p:ph type="title" hasCustomPrompt="1"/>
          </p:nvPr>
        </p:nvSpPr>
        <p:spPr>
          <a:xfrm>
            <a:off x="963083" y="3246120"/>
            <a:ext cx="10363200" cy="1828800"/>
          </a:xfrm>
        </p:spPr>
        <p:txBody>
          <a:bodyPr anchor="b"/>
          <a:lstStyle>
            <a:lvl1pPr algn="l">
              <a:defRPr sz="4000" b="0"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67902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25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build="p">
        <p:tmplLst>
          <p:tmpl lvl="1">
            <p:tnLst>
              <p:par>
                <p:cTn presetID="22" presetClass="entr" presetSubtype="1"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wipe(up)">
                      <p:cBhvr>
                        <p:cTn dur="500"/>
                        <p:tgtEl>
                          <p:spTgt spid="3"/>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Exit">
    <p:spTree>
      <p:nvGrpSpPr>
        <p:cNvPr id="1" name=""/>
        <p:cNvGrpSpPr/>
        <p:nvPr/>
      </p:nvGrpSpPr>
      <p:grpSpPr>
        <a:xfrm>
          <a:off x="0" y="0"/>
          <a:ext cx="0" cy="0"/>
          <a:chOff x="0" y="0"/>
          <a:chExt cx="0" cy="0"/>
        </a:xfrm>
      </p:grpSpPr>
      <p:sp>
        <p:nvSpPr>
          <p:cNvPr id="10" name="Rectangle 9"/>
          <p:cNvSpPr/>
          <p:nvPr/>
        </p:nvSpPr>
        <p:spPr>
          <a:xfrm>
            <a:off x="0" y="0"/>
            <a:ext cx="12192000" cy="121920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250"/>
          </a:p>
        </p:txBody>
      </p:sp>
      <p:sp>
        <p:nvSpPr>
          <p:cNvPr id="7" name="Rectangle 6"/>
          <p:cNvSpPr/>
          <p:nvPr/>
        </p:nvSpPr>
        <p:spPr>
          <a:xfrm>
            <a:off x="0" y="0"/>
            <a:ext cx="12192000" cy="507492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250"/>
          </a:p>
        </p:txBody>
      </p:sp>
      <p:sp>
        <p:nvSpPr>
          <p:cNvPr id="4" name="Date Placeholder 3"/>
          <p:cNvSpPr>
            <a:spLocks noGrp="1"/>
          </p:cNvSpPr>
          <p:nvPr>
            <p:ph type="dt" sz="half" idx="10"/>
          </p:nvPr>
        </p:nvSpPr>
        <p:spPr/>
        <p:txBody>
          <a:bodyPr/>
          <a:lstStyle/>
          <a:p>
            <a:fld id="{D09B14A3-ED65-4660-9558-FC55B06C1E4A}" type="datetimeFigureOut">
              <a:rPr lang="en-US" smtClean="0"/>
              <a:t>3/3/2017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A14787-EB4A-436B-89E9-28D7FA83DEE8}" type="slidenum">
              <a:rPr lang="en-US" smtClean="0"/>
              <a:t>‹#›</a:t>
            </a:fld>
            <a:endParaRPr lang="en-US"/>
          </a:p>
        </p:txBody>
      </p:sp>
      <p:sp>
        <p:nvSpPr>
          <p:cNvPr id="3" name="Text Placeholder 2"/>
          <p:cNvSpPr>
            <a:spLocks noGrp="1"/>
          </p:cNvSpPr>
          <p:nvPr>
            <p:ph type="body" idx="1"/>
          </p:nvPr>
        </p:nvSpPr>
        <p:spPr>
          <a:xfrm>
            <a:off x="963083" y="5074920"/>
            <a:ext cx="10363200" cy="1225868"/>
          </a:xfrm>
        </p:spPr>
        <p:txBody>
          <a:bodyPr anchor="t"/>
          <a:lstStyle>
            <a:lvl1pPr marL="0" indent="0">
              <a:buNone/>
              <a:defRPr sz="2000">
                <a:solidFill>
                  <a:srgbClr val="9A0000"/>
                </a:solidFill>
              </a:defRPr>
            </a:lvl1pPr>
            <a:lvl2pPr marL="457200" indent="0">
              <a:buNone/>
              <a:defRPr sz="1750">
                <a:solidFill>
                  <a:schemeClr val="tx1">
                    <a:tint val="75000"/>
                  </a:schemeClr>
                </a:solidFill>
              </a:defRPr>
            </a:lvl2pPr>
            <a:lvl3pPr marL="914400" indent="0">
              <a:buNone/>
              <a:defRPr sz="1625">
                <a:solidFill>
                  <a:schemeClr val="tx1">
                    <a:tint val="75000"/>
                  </a:schemeClr>
                </a:solidFill>
              </a:defRPr>
            </a:lvl3pPr>
            <a:lvl4pPr marL="1371600" indent="0">
              <a:buNone/>
              <a:defRPr sz="1375">
                <a:solidFill>
                  <a:schemeClr val="tx1">
                    <a:tint val="75000"/>
                  </a:schemeClr>
                </a:solidFill>
              </a:defRPr>
            </a:lvl4pPr>
            <a:lvl5pPr marL="1828800" indent="0">
              <a:buNone/>
              <a:defRPr sz="1375">
                <a:solidFill>
                  <a:schemeClr val="tx1">
                    <a:tint val="75000"/>
                  </a:schemeClr>
                </a:solidFill>
              </a:defRPr>
            </a:lvl5pPr>
            <a:lvl6pPr marL="2286000" indent="0">
              <a:buNone/>
              <a:defRPr sz="1375">
                <a:solidFill>
                  <a:schemeClr val="tx1">
                    <a:tint val="75000"/>
                  </a:schemeClr>
                </a:solidFill>
              </a:defRPr>
            </a:lvl6pPr>
            <a:lvl7pPr marL="2743200" indent="0">
              <a:buNone/>
              <a:defRPr sz="1375">
                <a:solidFill>
                  <a:schemeClr val="tx1">
                    <a:tint val="75000"/>
                  </a:schemeClr>
                </a:solidFill>
              </a:defRPr>
            </a:lvl7pPr>
            <a:lvl8pPr marL="3200400" indent="0">
              <a:buNone/>
              <a:defRPr sz="1375">
                <a:solidFill>
                  <a:schemeClr val="tx1">
                    <a:tint val="75000"/>
                  </a:schemeClr>
                </a:solidFill>
              </a:defRPr>
            </a:lvl8pPr>
            <a:lvl9pPr marL="3657600" indent="0">
              <a:buNone/>
              <a:defRPr sz="1375">
                <a:solidFill>
                  <a:schemeClr val="tx1">
                    <a:tint val="75000"/>
                  </a:schemeClr>
                </a:solidFill>
              </a:defRPr>
            </a:lvl9pPr>
          </a:lstStyle>
          <a:p>
            <a:pPr lvl="0"/>
            <a:r>
              <a:rPr lang="en-US"/>
              <a:t>Edit Master text styles</a:t>
            </a:r>
          </a:p>
        </p:txBody>
      </p:sp>
      <p:sp>
        <p:nvSpPr>
          <p:cNvPr id="2" name="Title 1"/>
          <p:cNvSpPr>
            <a:spLocks noGrp="1"/>
          </p:cNvSpPr>
          <p:nvPr>
            <p:ph type="title" hasCustomPrompt="1"/>
          </p:nvPr>
        </p:nvSpPr>
        <p:spPr>
          <a:xfrm>
            <a:off x="963083" y="3246120"/>
            <a:ext cx="10363200" cy="1828800"/>
          </a:xfrm>
        </p:spPr>
        <p:txBody>
          <a:bodyPr anchor="b"/>
          <a:lstStyle>
            <a:lvl1pPr algn="l">
              <a:defRPr sz="4000" b="0" cap="none">
                <a:solidFill>
                  <a:schemeClr val="bg1"/>
                </a:solidFill>
              </a:defRPr>
            </a:lvl1pPr>
          </a:lstStyle>
          <a:p>
            <a:r>
              <a:rPr lang="en-US" dirty="0"/>
              <a:t>Click To Edit Master Title Style</a:t>
            </a:r>
          </a:p>
        </p:txBody>
      </p:sp>
      <p:pic>
        <p:nvPicPr>
          <p:cNvPr id="11" name="Picture 2" descr="C:\Users\cem\Desktop\utah_teapot_white.emf"/>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160002" y="264353"/>
            <a:ext cx="1716851" cy="838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06138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accel="100000" fill="hold" grpId="0" nodeType="afterEffect">
                                  <p:stCondLst>
                                    <p:cond delay="0"/>
                                  </p:stCondLst>
                                  <p:childTnLst>
                                    <p:anim calcmode="lin" valueType="num">
                                      <p:cBhvr additive="base">
                                        <p:cTn id="6" dur="500"/>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7" dur="500"/>
                                        <p:tgtEl>
                                          <p:spTgt spid="3">
                                            <p:txEl>
                                              <p:pRg st="0" end="0"/>
                                            </p:txEl>
                                          </p:spTgt>
                                        </p:tgtEl>
                                        <p:attrNameLst>
                                          <p:attrName>ppt_y</p:attrName>
                                        </p:attrNameLst>
                                      </p:cBhvr>
                                      <p:tavLst>
                                        <p:tav tm="0">
                                          <p:val>
                                            <p:strVal val="ppt_y"/>
                                          </p:val>
                                        </p:tav>
                                        <p:tav tm="100000">
                                          <p:val>
                                            <p:strVal val="0-ppt_h/2"/>
                                          </p:val>
                                        </p:tav>
                                      </p:tavLst>
                                    </p:anim>
                                    <p:set>
                                      <p:cBhvr>
                                        <p:cTn id="8" dur="1" fill="hold">
                                          <p:stCondLst>
                                            <p:cond delay="499"/>
                                          </p:stCondLst>
                                        </p:cTn>
                                        <p:tgtEl>
                                          <p:spTgt spid="3">
                                            <p:txEl>
                                              <p:pRg st="0" end="0"/>
                                            </p:txEl>
                                          </p:spTgt>
                                        </p:tgtEl>
                                        <p:attrNameLst>
                                          <p:attrName>style.visibility</p:attrName>
                                        </p:attrNameLst>
                                      </p:cBhvr>
                                      <p:to>
                                        <p:strVal val="hidden"/>
                                      </p:to>
                                    </p:set>
                                  </p:childTnLst>
                                </p:cTn>
                              </p:par>
                              <p:par>
                                <p:cTn id="9" presetID="2" presetClass="exit" presetSubtype="1" accel="50000" decel="50000" fill="hold" grpId="0" nodeType="withEffect">
                                  <p:stCondLst>
                                    <p:cond delay="0"/>
                                  </p:stCondLst>
                                  <p:childTnLst>
                                    <p:anim calcmode="lin" valueType="num">
                                      <p:cBhvr additive="base">
                                        <p:cTn id="10" dur="1000"/>
                                        <p:tgtEl>
                                          <p:spTgt spid="7"/>
                                        </p:tgtEl>
                                        <p:attrNameLst>
                                          <p:attrName>ppt_x</p:attrName>
                                        </p:attrNameLst>
                                      </p:cBhvr>
                                      <p:tavLst>
                                        <p:tav tm="0">
                                          <p:val>
                                            <p:strVal val="ppt_x"/>
                                          </p:val>
                                        </p:tav>
                                        <p:tav tm="100000">
                                          <p:val>
                                            <p:strVal val="ppt_x"/>
                                          </p:val>
                                        </p:tav>
                                      </p:tavLst>
                                    </p:anim>
                                    <p:anim calcmode="lin" valueType="num">
                                      <p:cBhvr additive="base">
                                        <p:cTn id="11" dur="1000"/>
                                        <p:tgtEl>
                                          <p:spTgt spid="7"/>
                                        </p:tgtEl>
                                        <p:attrNameLst>
                                          <p:attrName>ppt_y</p:attrName>
                                        </p:attrNameLst>
                                      </p:cBhvr>
                                      <p:tavLst>
                                        <p:tav tm="0">
                                          <p:val>
                                            <p:strVal val="ppt_y"/>
                                          </p:val>
                                        </p:tav>
                                        <p:tav tm="100000">
                                          <p:val>
                                            <p:strVal val="0-ppt_h/2"/>
                                          </p:val>
                                        </p:tav>
                                      </p:tavLst>
                                    </p:anim>
                                    <p:set>
                                      <p:cBhvr>
                                        <p:cTn id="12"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build="p">
        <p:tmplLst>
          <p:tmpl lvl="1">
            <p:tnLst>
              <p:par>
                <p:cTn presetID="2" presetClass="exit" presetSubtype="1" accel="100000" fill="hold" nodeType="afterEffect">
                  <p:stCondLst>
                    <p:cond delay="0"/>
                  </p:stCondLst>
                  <p:childTnLst>
                    <p:anim calcmode="lin" valueType="num">
                      <p:cBhvr additive="base">
                        <p:cTn dur="500"/>
                        <p:tgtEl>
                          <p:spTgt spid="3"/>
                        </p:tgtEl>
                        <p:attrNameLst>
                          <p:attrName>ppt_x</p:attrName>
                        </p:attrNameLst>
                      </p:cBhvr>
                      <p:tavLst>
                        <p:tav tm="0">
                          <p:val>
                            <p:strVal val="ppt_x"/>
                          </p:val>
                        </p:tav>
                        <p:tav tm="100000">
                          <p:val>
                            <p:strVal val="ppt_x"/>
                          </p:val>
                        </p:tav>
                      </p:tavLst>
                    </p:anim>
                    <p:anim calcmode="lin" valueType="num">
                      <p:cBhvr additive="base">
                        <p:cTn dur="500"/>
                        <p:tgtEl>
                          <p:spTgt spid="3"/>
                        </p:tgtEl>
                        <p:attrNameLst>
                          <p:attrName>ppt_y</p:attrName>
                        </p:attrNameLst>
                      </p:cBhvr>
                      <p:tavLst>
                        <p:tav tm="0">
                          <p:val>
                            <p:strVal val="ppt_y"/>
                          </p:val>
                        </p:tav>
                        <p:tav tm="100000">
                          <p:val>
                            <p:strVal val="0-ppt_h/2"/>
                          </p:val>
                        </p:tav>
                      </p:tavLst>
                    </p:anim>
                    <p:set>
                      <p:cBhvr>
                        <p:cTn dur="1" fill="hold">
                          <p:stCondLst>
                            <p:cond delay="499"/>
                          </p:stCondLst>
                        </p:cTn>
                        <p:tgtEl>
                          <p:spTgt spid="3"/>
                        </p:tgtEl>
                        <p:attrNameLst>
                          <p:attrName>style.visibility</p:attrName>
                        </p:attrNameLst>
                      </p:cBhvr>
                      <p:to>
                        <p:strVal val="hidden"/>
                      </p:to>
                    </p:se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750"/>
            </a:lvl1pPr>
            <a:lvl2pPr>
              <a:defRPr sz="2375"/>
            </a:lvl2pPr>
            <a:lvl3pPr>
              <a:defRPr sz="2000"/>
            </a:lvl3pPr>
            <a:lvl4pPr>
              <a:defRPr sz="1750"/>
            </a:lvl4pPr>
            <a:lvl5pPr>
              <a:defRPr sz="1750"/>
            </a:lvl5pPr>
            <a:lvl6pPr>
              <a:defRPr sz="1750"/>
            </a:lvl6pPr>
            <a:lvl7pPr>
              <a:defRPr sz="1750"/>
            </a:lvl7pPr>
            <a:lvl8pPr>
              <a:defRPr sz="1750"/>
            </a:lvl8pPr>
            <a:lvl9pPr>
              <a:defRPr sz="17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750"/>
            </a:lvl1pPr>
            <a:lvl2pPr>
              <a:defRPr sz="2375"/>
            </a:lvl2pPr>
            <a:lvl3pPr>
              <a:defRPr sz="2000"/>
            </a:lvl3pPr>
            <a:lvl4pPr>
              <a:defRPr sz="1750"/>
            </a:lvl4pPr>
            <a:lvl5pPr>
              <a:defRPr sz="1750"/>
            </a:lvl5pPr>
            <a:lvl6pPr>
              <a:defRPr sz="1750"/>
            </a:lvl6pPr>
            <a:lvl7pPr>
              <a:defRPr sz="1750"/>
            </a:lvl7pPr>
            <a:lvl8pPr>
              <a:defRPr sz="1750"/>
            </a:lvl8pPr>
            <a:lvl9pPr>
              <a:defRPr sz="17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9B14A3-ED65-4660-9558-FC55B06C1E4A}" type="datetimeFigureOut">
              <a:rPr lang="en-US" smtClean="0"/>
              <a:t>3/3/2017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A14787-EB4A-436B-89E9-28D7FA83DEE8}" type="slidenum">
              <a:rPr lang="en-US" smtClean="0"/>
              <a:t>‹#›</a:t>
            </a:fld>
            <a:endParaRPr lang="en-US"/>
          </a:p>
        </p:txBody>
      </p:sp>
    </p:spTree>
    <p:extLst>
      <p:ext uri="{BB962C8B-B14F-4D97-AF65-F5344CB8AC3E}">
        <p14:creationId xmlns:p14="http://schemas.microsoft.com/office/powerpoint/2010/main" val="2288473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375" b="1"/>
            </a:lvl1pPr>
            <a:lvl2pPr marL="457200" indent="0">
              <a:buNone/>
              <a:defRPr sz="2000" b="1"/>
            </a:lvl2pPr>
            <a:lvl3pPr marL="914400" indent="0">
              <a:buNone/>
              <a:defRPr sz="1750" b="1"/>
            </a:lvl3pPr>
            <a:lvl4pPr marL="1371600" indent="0">
              <a:buNone/>
              <a:defRPr sz="1625" b="1"/>
            </a:lvl4pPr>
            <a:lvl5pPr marL="1828800" indent="0">
              <a:buNone/>
              <a:defRPr sz="1625" b="1"/>
            </a:lvl5pPr>
            <a:lvl6pPr marL="2286000" indent="0">
              <a:buNone/>
              <a:defRPr sz="1625" b="1"/>
            </a:lvl6pPr>
            <a:lvl7pPr marL="2743200" indent="0">
              <a:buNone/>
              <a:defRPr sz="1625" b="1"/>
            </a:lvl7pPr>
            <a:lvl8pPr marL="3200400" indent="0">
              <a:buNone/>
              <a:defRPr sz="1625" b="1"/>
            </a:lvl8pPr>
            <a:lvl9pPr marL="3657600" indent="0">
              <a:buNone/>
              <a:defRPr sz="1625"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375"/>
            </a:lvl1pPr>
            <a:lvl2pPr>
              <a:defRPr sz="2000"/>
            </a:lvl2pPr>
            <a:lvl3pPr>
              <a:defRPr sz="1750"/>
            </a:lvl3pPr>
            <a:lvl4pPr>
              <a:defRPr sz="1625"/>
            </a:lvl4pPr>
            <a:lvl5pPr>
              <a:defRPr sz="1625"/>
            </a:lvl5pPr>
            <a:lvl6pPr>
              <a:defRPr sz="1625"/>
            </a:lvl6pPr>
            <a:lvl7pPr>
              <a:defRPr sz="1625"/>
            </a:lvl7pPr>
            <a:lvl8pPr>
              <a:defRPr sz="1625"/>
            </a:lvl8pPr>
            <a:lvl9pPr>
              <a:defRPr sz="16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4"/>
            <a:ext cx="5389033" cy="639763"/>
          </a:xfrm>
        </p:spPr>
        <p:txBody>
          <a:bodyPr anchor="b"/>
          <a:lstStyle>
            <a:lvl1pPr marL="0" indent="0">
              <a:buNone/>
              <a:defRPr sz="2375" b="1"/>
            </a:lvl1pPr>
            <a:lvl2pPr marL="457200" indent="0">
              <a:buNone/>
              <a:defRPr sz="2000" b="1"/>
            </a:lvl2pPr>
            <a:lvl3pPr marL="914400" indent="0">
              <a:buNone/>
              <a:defRPr sz="1750" b="1"/>
            </a:lvl3pPr>
            <a:lvl4pPr marL="1371600" indent="0">
              <a:buNone/>
              <a:defRPr sz="1625" b="1"/>
            </a:lvl4pPr>
            <a:lvl5pPr marL="1828800" indent="0">
              <a:buNone/>
              <a:defRPr sz="1625" b="1"/>
            </a:lvl5pPr>
            <a:lvl6pPr marL="2286000" indent="0">
              <a:buNone/>
              <a:defRPr sz="1625" b="1"/>
            </a:lvl6pPr>
            <a:lvl7pPr marL="2743200" indent="0">
              <a:buNone/>
              <a:defRPr sz="1625" b="1"/>
            </a:lvl7pPr>
            <a:lvl8pPr marL="3200400" indent="0">
              <a:buNone/>
              <a:defRPr sz="1625" b="1"/>
            </a:lvl8pPr>
            <a:lvl9pPr marL="3657600" indent="0">
              <a:buNone/>
              <a:defRPr sz="1625" b="1"/>
            </a:lvl9pPr>
          </a:lstStyle>
          <a:p>
            <a:pPr lvl="0"/>
            <a:r>
              <a:rPr lang="en-US"/>
              <a:t>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375"/>
            </a:lvl1pPr>
            <a:lvl2pPr>
              <a:defRPr sz="2000"/>
            </a:lvl2pPr>
            <a:lvl3pPr>
              <a:defRPr sz="1750"/>
            </a:lvl3pPr>
            <a:lvl4pPr>
              <a:defRPr sz="1625"/>
            </a:lvl4pPr>
            <a:lvl5pPr>
              <a:defRPr sz="1625"/>
            </a:lvl5pPr>
            <a:lvl6pPr>
              <a:defRPr sz="1625"/>
            </a:lvl6pPr>
            <a:lvl7pPr>
              <a:defRPr sz="1625"/>
            </a:lvl7pPr>
            <a:lvl8pPr>
              <a:defRPr sz="1625"/>
            </a:lvl8pPr>
            <a:lvl9pPr>
              <a:defRPr sz="16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9B14A3-ED65-4660-9558-FC55B06C1E4A}" type="datetimeFigureOut">
              <a:rPr lang="en-US" smtClean="0"/>
              <a:t>3/3/2017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A14787-EB4A-436B-89E9-28D7FA83DEE8}" type="slidenum">
              <a:rPr lang="en-US" smtClean="0"/>
              <a:t>‹#›</a:t>
            </a:fld>
            <a:endParaRPr lang="en-US"/>
          </a:p>
        </p:txBody>
      </p:sp>
    </p:spTree>
    <p:extLst>
      <p:ext uri="{BB962C8B-B14F-4D97-AF65-F5344CB8AC3E}">
        <p14:creationId xmlns:p14="http://schemas.microsoft.com/office/powerpoint/2010/main" val="28305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9B14A3-ED65-4660-9558-FC55B06C1E4A}" type="datetimeFigureOut">
              <a:rPr lang="en-US" smtClean="0"/>
              <a:t>3/3/2017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A14787-EB4A-436B-89E9-28D7FA83DEE8}" type="slidenum">
              <a:rPr lang="en-US" smtClean="0"/>
              <a:t>‹#›</a:t>
            </a:fld>
            <a:endParaRPr lang="en-US"/>
          </a:p>
        </p:txBody>
      </p:sp>
    </p:spTree>
    <p:extLst>
      <p:ext uri="{BB962C8B-B14F-4D97-AF65-F5344CB8AC3E}">
        <p14:creationId xmlns:p14="http://schemas.microsoft.com/office/powerpoint/2010/main" val="159951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691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1"/>
            <a:ext cx="401108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50"/>
            </a:lvl1pPr>
            <a:lvl2pPr>
              <a:defRPr sz="2750"/>
            </a:lvl2pPr>
            <a:lvl3pPr>
              <a:defRPr sz="2375"/>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2"/>
            <a:ext cx="4011083" cy="4691063"/>
          </a:xfrm>
        </p:spPr>
        <p:txBody>
          <a:bodyPr/>
          <a:lstStyle>
            <a:lvl1pPr marL="0" indent="0">
              <a:buNone/>
              <a:defRPr sz="1375"/>
            </a:lvl1pPr>
            <a:lvl2pPr marL="457200" indent="0">
              <a:buNone/>
              <a:defRPr sz="1250"/>
            </a:lvl2pPr>
            <a:lvl3pPr marL="914400" indent="0">
              <a:buNone/>
              <a:defRPr sz="1000"/>
            </a:lvl3pPr>
            <a:lvl4pPr marL="1371600" indent="0">
              <a:buNone/>
              <a:defRPr sz="875"/>
            </a:lvl4pPr>
            <a:lvl5pPr marL="1828800" indent="0">
              <a:buNone/>
              <a:defRPr sz="875"/>
            </a:lvl5pPr>
            <a:lvl6pPr marL="2286000" indent="0">
              <a:buNone/>
              <a:defRPr sz="875"/>
            </a:lvl6pPr>
            <a:lvl7pPr marL="2743200" indent="0">
              <a:buNone/>
              <a:defRPr sz="875"/>
            </a:lvl7pPr>
            <a:lvl8pPr marL="3200400" indent="0">
              <a:buNone/>
              <a:defRPr sz="875"/>
            </a:lvl8pPr>
            <a:lvl9pPr marL="3657600" indent="0">
              <a:buNone/>
              <a:defRPr sz="875"/>
            </a:lvl9pPr>
          </a:lstStyle>
          <a:p>
            <a:pPr lvl="0"/>
            <a:r>
              <a:rPr lang="en-US"/>
              <a:t>Edit Master text styles</a:t>
            </a:r>
          </a:p>
        </p:txBody>
      </p:sp>
      <p:sp>
        <p:nvSpPr>
          <p:cNvPr id="5" name="Date Placeholder 4"/>
          <p:cNvSpPr>
            <a:spLocks noGrp="1"/>
          </p:cNvSpPr>
          <p:nvPr>
            <p:ph type="dt" sz="half" idx="10"/>
          </p:nvPr>
        </p:nvSpPr>
        <p:spPr/>
        <p:txBody>
          <a:bodyPr/>
          <a:lstStyle/>
          <a:p>
            <a:fld id="{D09B14A3-ED65-4660-9558-FC55B06C1E4A}" type="datetimeFigureOut">
              <a:rPr lang="en-US" smtClean="0"/>
              <a:t>3/3/2017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A14787-EB4A-436B-89E9-28D7FA83DEE8}" type="slidenum">
              <a:rPr lang="en-US" smtClean="0"/>
              <a:t>‹#›</a:t>
            </a:fld>
            <a:endParaRPr lang="en-US"/>
          </a:p>
        </p:txBody>
      </p:sp>
    </p:spTree>
    <p:extLst>
      <p:ext uri="{BB962C8B-B14F-4D97-AF65-F5344CB8AC3E}">
        <p14:creationId xmlns:p14="http://schemas.microsoft.com/office/powerpoint/2010/main" val="189504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250"/>
          </a:p>
        </p:txBody>
      </p:sp>
      <p:sp>
        <p:nvSpPr>
          <p:cNvPr id="2" name="Title Placeholder 1"/>
          <p:cNvSpPr>
            <a:spLocks noGrp="1"/>
          </p:cNvSpPr>
          <p:nvPr>
            <p:ph type="title"/>
          </p:nvPr>
        </p:nvSpPr>
        <p:spPr>
          <a:xfrm>
            <a:off x="609600" y="228601"/>
            <a:ext cx="9550400" cy="990203"/>
          </a:xfrm>
          <a:prstGeom prst="rect">
            <a:avLst/>
          </a:prstGeom>
        </p:spPr>
        <p:txBody>
          <a:bodyPr vert="horz" lIns="73152" tIns="36576" rIns="73152" bIns="3657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73152" tIns="36576" rIns="73152" bIns="36576"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73152" tIns="36576" rIns="73152" bIns="36576" rtlCol="0" anchor="ctr"/>
          <a:lstStyle>
            <a:lvl1pPr algn="l">
              <a:defRPr sz="1250">
                <a:solidFill>
                  <a:schemeClr val="tx1">
                    <a:tint val="75000"/>
                  </a:schemeClr>
                </a:solidFill>
              </a:defRPr>
            </a:lvl1pPr>
          </a:lstStyle>
          <a:p>
            <a:fld id="{D09B14A3-ED65-4660-9558-FC55B06C1E4A}" type="datetimeFigureOut">
              <a:rPr lang="en-US" smtClean="0"/>
              <a:t>3/3/2017</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73152" tIns="36576" rIns="73152" bIns="36576" rtlCol="0" anchor="ctr"/>
          <a:lstStyle>
            <a:lvl1pPr algn="ctr">
              <a:defRPr sz="12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73152" tIns="36576" rIns="73152" bIns="36576" rtlCol="0" anchor="ctr"/>
          <a:lstStyle>
            <a:lvl1pPr algn="r">
              <a:defRPr sz="1250">
                <a:solidFill>
                  <a:schemeClr val="tx1">
                    <a:tint val="75000"/>
                  </a:schemeClr>
                </a:solidFill>
              </a:defRPr>
            </a:lvl1pPr>
          </a:lstStyle>
          <a:p>
            <a:fld id="{88A14787-EB4A-436B-89E9-28D7FA83DEE8}" type="slidenum">
              <a:rPr lang="en-US" smtClean="0"/>
              <a:t>‹#›</a:t>
            </a:fld>
            <a:endParaRPr lang="en-US"/>
          </a:p>
        </p:txBody>
      </p:sp>
      <p:pic>
        <p:nvPicPr>
          <p:cNvPr id="7" name="Picture 2" descr="C:\Users\cem\Desktop\utah_teapot_white.emf"/>
          <p:cNvPicPr>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160002" y="264353"/>
            <a:ext cx="1716851" cy="838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910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ts val="4000"/>
        </a:lnSpc>
        <a:spcBef>
          <a:spcPct val="0"/>
        </a:spcBef>
        <a:buNone/>
        <a:defRPr sz="4375"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5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75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375"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750" kern="1200">
          <a:solidFill>
            <a:schemeClr val="tx1"/>
          </a:solidFill>
          <a:latin typeface="+mn-lt"/>
          <a:ea typeface="+mn-ea"/>
          <a:cs typeface="+mn-cs"/>
        </a:defRPr>
      </a:lvl1pPr>
      <a:lvl2pPr marL="457200" algn="l" defTabSz="914400" rtl="0" eaLnBrk="1" latinLnBrk="0" hangingPunct="1">
        <a:defRPr sz="1750" kern="1200">
          <a:solidFill>
            <a:schemeClr val="tx1"/>
          </a:solidFill>
          <a:latin typeface="+mn-lt"/>
          <a:ea typeface="+mn-ea"/>
          <a:cs typeface="+mn-cs"/>
        </a:defRPr>
      </a:lvl2pPr>
      <a:lvl3pPr marL="914400" algn="l" defTabSz="914400" rtl="0" eaLnBrk="1" latinLnBrk="0" hangingPunct="1">
        <a:defRPr sz="1750" kern="1200">
          <a:solidFill>
            <a:schemeClr val="tx1"/>
          </a:solidFill>
          <a:latin typeface="+mn-lt"/>
          <a:ea typeface="+mn-ea"/>
          <a:cs typeface="+mn-cs"/>
        </a:defRPr>
      </a:lvl3pPr>
      <a:lvl4pPr marL="1371600" algn="l" defTabSz="914400" rtl="0" eaLnBrk="1" latinLnBrk="0" hangingPunct="1">
        <a:defRPr sz="1750" kern="1200">
          <a:solidFill>
            <a:schemeClr val="tx1"/>
          </a:solidFill>
          <a:latin typeface="+mn-lt"/>
          <a:ea typeface="+mn-ea"/>
          <a:cs typeface="+mn-cs"/>
        </a:defRPr>
      </a:lvl4pPr>
      <a:lvl5pPr marL="1828800" algn="l" defTabSz="914400" rtl="0" eaLnBrk="1" latinLnBrk="0" hangingPunct="1">
        <a:defRPr sz="1750" kern="1200">
          <a:solidFill>
            <a:schemeClr val="tx1"/>
          </a:solidFill>
          <a:latin typeface="+mn-lt"/>
          <a:ea typeface="+mn-ea"/>
          <a:cs typeface="+mn-cs"/>
        </a:defRPr>
      </a:lvl5pPr>
      <a:lvl6pPr marL="2286000" algn="l" defTabSz="914400" rtl="0" eaLnBrk="1" latinLnBrk="0" hangingPunct="1">
        <a:defRPr sz="1750" kern="1200">
          <a:solidFill>
            <a:schemeClr val="tx1"/>
          </a:solidFill>
          <a:latin typeface="+mn-lt"/>
          <a:ea typeface="+mn-ea"/>
          <a:cs typeface="+mn-cs"/>
        </a:defRPr>
      </a:lvl6pPr>
      <a:lvl7pPr marL="2743200" algn="l" defTabSz="914400" rtl="0" eaLnBrk="1" latinLnBrk="0" hangingPunct="1">
        <a:defRPr sz="1750" kern="1200">
          <a:solidFill>
            <a:schemeClr val="tx1"/>
          </a:solidFill>
          <a:latin typeface="+mn-lt"/>
          <a:ea typeface="+mn-ea"/>
          <a:cs typeface="+mn-cs"/>
        </a:defRPr>
      </a:lvl7pPr>
      <a:lvl8pPr marL="3200400" algn="l" defTabSz="914400" rtl="0" eaLnBrk="1" latinLnBrk="0" hangingPunct="1">
        <a:defRPr sz="1750" kern="1200">
          <a:solidFill>
            <a:schemeClr val="tx1"/>
          </a:solidFill>
          <a:latin typeface="+mn-lt"/>
          <a:ea typeface="+mn-ea"/>
          <a:cs typeface="+mn-cs"/>
        </a:defRPr>
      </a:lvl8pPr>
      <a:lvl9pPr marL="3657600" algn="l" defTabSz="914400" rtl="0" eaLnBrk="1" latinLnBrk="0" hangingPunct="1">
        <a:defRPr sz="17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0.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1.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1.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1.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42.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42.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7.xml"/><Relationship Id="rId7" Type="http://schemas.openxmlformats.org/officeDocument/2006/relationships/image" Target="../media/image5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png"/><Relationship Id="rId7" Type="http://schemas.openxmlformats.org/officeDocument/2006/relationships/image" Target="../media/image79.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jpe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49.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png"/><Relationship Id="rId7" Type="http://schemas.openxmlformats.org/officeDocument/2006/relationships/image" Target="../media/image79.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jpe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png"/><Relationship Id="rId7" Type="http://schemas.openxmlformats.org/officeDocument/2006/relationships/image" Target="../media/image79.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jpe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51.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png"/><Relationship Id="rId7" Type="http://schemas.openxmlformats.org/officeDocument/2006/relationships/image" Target="../media/image79.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jpe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5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489986"/>
            <a:ext cx="8313892" cy="1939013"/>
          </a:xfrm>
        </p:spPr>
        <p:txBody>
          <a:bodyPr>
            <a:noAutofit/>
          </a:bodyPr>
          <a:lstStyle/>
          <a:p>
            <a:r>
              <a:rPr lang="en-US" dirty="0">
                <a:latin typeface="Helvetica" panose="020B0604020202020204" pitchFamily="34" charset="0"/>
                <a:ea typeface="Times New Roman" charset="0"/>
                <a:cs typeface="Helvetica" panose="020B0604020202020204" pitchFamily="34" charset="0"/>
              </a:rPr>
              <a:t>Real-time Fiber-level Cloth Rendering</a:t>
            </a:r>
            <a:endParaRPr lang="en-US" dirty="0">
              <a:latin typeface="Helvetica" panose="020B0604020202020204" pitchFamily="34" charset="0"/>
              <a:cs typeface="Helvetica" panose="020B0604020202020204" pitchFamily="34" charset="0"/>
            </a:endParaRPr>
          </a:p>
        </p:txBody>
      </p:sp>
      <p:sp>
        <p:nvSpPr>
          <p:cNvPr id="6" name="Subtitle 2"/>
          <p:cNvSpPr>
            <a:spLocks noGrp="1"/>
          </p:cNvSpPr>
          <p:nvPr>
            <p:ph type="subTitle" idx="1"/>
          </p:nvPr>
        </p:nvSpPr>
        <p:spPr>
          <a:xfrm>
            <a:off x="1596626" y="3799002"/>
            <a:ext cx="5120640" cy="1219200"/>
          </a:xfrm>
        </p:spPr>
        <p:txBody>
          <a:bodyPr/>
          <a:lstStyle/>
          <a:p>
            <a:r>
              <a:rPr lang="en-US" u="sng" dirty="0"/>
              <a:t>Kui Wu</a:t>
            </a:r>
            <a:r>
              <a:rPr lang="en-US" dirty="0"/>
              <a:t> &amp; Cem Yuksel</a:t>
            </a:r>
          </a:p>
          <a:p>
            <a:r>
              <a:rPr lang="en-US" i="1" dirty="0"/>
              <a:t>University of Utah</a:t>
            </a:r>
          </a:p>
        </p:txBody>
      </p:sp>
      <p:sp>
        <p:nvSpPr>
          <p:cNvPr id="11" name="Rectangle 10"/>
          <p:cNvSpPr/>
          <p:nvPr/>
        </p:nvSpPr>
        <p:spPr>
          <a:xfrm>
            <a:off x="8313892" y="0"/>
            <a:ext cx="38781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2530" y="398267"/>
            <a:ext cx="3265995" cy="6061465"/>
          </a:xfrm>
          <a:prstGeom prst="rect">
            <a:avLst/>
          </a:prstGeom>
        </p:spPr>
      </p:pic>
      <p:pic>
        <p:nvPicPr>
          <p:cNvPr id="7" name="Picture 2" descr="C:\Users\cem\Desktop\utah_teapot_white.emf"/>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6038" y="5163675"/>
            <a:ext cx="1631207" cy="797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328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Times New Roman" charset="0"/>
                <a:cs typeface="Times New Roman" charset="0"/>
              </a:rPr>
              <a:t>Procedural Yarn Model</a:t>
            </a:r>
          </a:p>
        </p:txBody>
      </p:sp>
      <p:sp>
        <p:nvSpPr>
          <p:cNvPr id="3" name="Content Placeholder 2"/>
          <p:cNvSpPr>
            <a:spLocks noGrp="1"/>
          </p:cNvSpPr>
          <p:nvPr>
            <p:ph idx="1"/>
          </p:nvPr>
        </p:nvSpPr>
        <p:spPr>
          <a:xfrm>
            <a:off x="838200" y="1825625"/>
            <a:ext cx="10515600" cy="1738190"/>
          </a:xfrm>
        </p:spPr>
        <p:txBody>
          <a:bodyPr>
            <a:normAutofit/>
          </a:bodyPr>
          <a:lstStyle/>
          <a:p>
            <a:r>
              <a:rPr lang="en-US" sz="2400" dirty="0">
                <a:latin typeface="Times New Roman" charset="0"/>
                <a:ea typeface="Times New Roman" charset="0"/>
                <a:cs typeface="Times New Roman" charset="0"/>
              </a:rPr>
              <a:t>Introduced by [Zhao et al. 2016]</a:t>
            </a:r>
          </a:p>
          <a:p>
            <a:r>
              <a:rPr lang="en-US" sz="2400" dirty="0">
                <a:latin typeface="Times New Roman" charset="0"/>
                <a:ea typeface="Times New Roman" charset="0"/>
                <a:cs typeface="Times New Roman" charset="0"/>
              </a:rPr>
              <a:t>Fitting with real CT data</a:t>
            </a:r>
          </a:p>
          <a:p>
            <a:r>
              <a:rPr lang="en-US" sz="2400" dirty="0">
                <a:latin typeface="Times New Roman" charset="0"/>
                <a:ea typeface="Times New Roman" charset="0"/>
                <a:cs typeface="Times New Roman" charset="0"/>
              </a:rPr>
              <a:t>Procedural method with 22 parameters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957" y="3762238"/>
            <a:ext cx="11353800" cy="2549662"/>
          </a:xfrm>
          <a:prstGeom prst="rect">
            <a:avLst/>
          </a:prstGeom>
        </p:spPr>
      </p:pic>
      <p:sp>
        <p:nvSpPr>
          <p:cNvPr id="5" name="Rectangle 4"/>
          <p:cNvSpPr/>
          <p:nvPr/>
        </p:nvSpPr>
        <p:spPr>
          <a:xfrm>
            <a:off x="9699180" y="6311900"/>
            <a:ext cx="1470274" cy="307777"/>
          </a:xfrm>
          <a:prstGeom prst="rect">
            <a:avLst/>
          </a:prstGeom>
        </p:spPr>
        <p:txBody>
          <a:bodyPr wrap="none">
            <a:spAutoFit/>
          </a:bodyPr>
          <a:lstStyle/>
          <a:p>
            <a:pPr algn="ctr"/>
            <a:r>
              <a:rPr lang="en-US" dirty="0">
                <a:latin typeface="Times New Roman" charset="0"/>
                <a:ea typeface="Times New Roman" charset="0"/>
                <a:cs typeface="Times New Roman" charset="0"/>
              </a:rPr>
              <a:t>[Zhao et al. 2016]</a:t>
            </a:r>
          </a:p>
        </p:txBody>
      </p:sp>
    </p:spTree>
    <p:extLst>
      <p:ext uri="{BB962C8B-B14F-4D97-AF65-F5344CB8AC3E}">
        <p14:creationId xmlns:p14="http://schemas.microsoft.com/office/powerpoint/2010/main" val="3070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Times New Roman" charset="0"/>
                <a:cs typeface="Times New Roman" charset="0"/>
              </a:rPr>
              <a:t>Input Data </a:t>
            </a:r>
          </a:p>
        </p:txBody>
      </p:sp>
      <p:sp>
        <p:nvSpPr>
          <p:cNvPr id="3" name="Content Placeholder 2"/>
          <p:cNvSpPr>
            <a:spLocks noGrp="1"/>
          </p:cNvSpPr>
          <p:nvPr>
            <p:ph idx="1"/>
          </p:nvPr>
        </p:nvSpPr>
        <p:spPr>
          <a:xfrm>
            <a:off x="838199" y="1825625"/>
            <a:ext cx="6657753" cy="1831975"/>
          </a:xfrm>
        </p:spPr>
        <p:txBody>
          <a:bodyPr>
            <a:normAutofit/>
          </a:bodyPr>
          <a:lstStyle/>
          <a:p>
            <a:r>
              <a:rPr lang="en-US" dirty="0">
                <a:latin typeface="Times New Roman" charset="0"/>
                <a:ea typeface="Times New Roman" charset="0"/>
                <a:cs typeface="Times New Roman" charset="0"/>
              </a:rPr>
              <a:t>Input: yarn curve control points</a:t>
            </a:r>
          </a:p>
          <a:p>
            <a:r>
              <a:rPr lang="en-US" dirty="0">
                <a:latin typeface="Times New Roman" charset="0"/>
                <a:ea typeface="Times New Roman" charset="0"/>
                <a:cs typeface="Times New Roman" charset="0"/>
              </a:rPr>
              <a:t>Fibers are generated on the fly</a:t>
            </a:r>
          </a:p>
        </p:txBody>
      </p:sp>
      <p:cxnSp>
        <p:nvCxnSpPr>
          <p:cNvPr id="59" name="Straight Connector 58"/>
          <p:cNvCxnSpPr/>
          <p:nvPr/>
        </p:nvCxnSpPr>
        <p:spPr>
          <a:xfrm>
            <a:off x="919843" y="5323511"/>
            <a:ext cx="6400800" cy="0"/>
          </a:xfrm>
          <a:prstGeom prst="line">
            <a:avLst/>
          </a:prstGeom>
        </p:spPr>
        <p:style>
          <a:lnRef idx="1">
            <a:schemeClr val="dk1"/>
          </a:lnRef>
          <a:fillRef idx="0">
            <a:schemeClr val="dk1"/>
          </a:fillRef>
          <a:effectRef idx="0">
            <a:schemeClr val="dk1"/>
          </a:effectRef>
          <a:fontRef idx="minor">
            <a:schemeClr val="tx1"/>
          </a:fontRef>
        </p:style>
      </p:cxnSp>
      <p:sp>
        <p:nvSpPr>
          <p:cNvPr id="60" name="Oval 59"/>
          <p:cNvSpPr/>
          <p:nvPr/>
        </p:nvSpPr>
        <p:spPr>
          <a:xfrm>
            <a:off x="838200" y="5241868"/>
            <a:ext cx="163286" cy="16328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61" name="Oval 60"/>
          <p:cNvSpPr/>
          <p:nvPr/>
        </p:nvSpPr>
        <p:spPr>
          <a:xfrm>
            <a:off x="7239000" y="5241868"/>
            <a:ext cx="163286" cy="16328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62" name="Oval 61"/>
          <p:cNvSpPr/>
          <p:nvPr/>
        </p:nvSpPr>
        <p:spPr>
          <a:xfrm>
            <a:off x="4038600" y="5241868"/>
            <a:ext cx="163286" cy="16328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63" name="Oval 62"/>
          <p:cNvSpPr/>
          <p:nvPr/>
        </p:nvSpPr>
        <p:spPr>
          <a:xfrm>
            <a:off x="5638800" y="5241868"/>
            <a:ext cx="163286" cy="16328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64" name="Oval 63"/>
          <p:cNvSpPr/>
          <p:nvPr/>
        </p:nvSpPr>
        <p:spPr>
          <a:xfrm>
            <a:off x="2356757" y="5233704"/>
            <a:ext cx="163286" cy="16328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Tree>
    <p:extLst>
      <p:ext uri="{BB962C8B-B14F-4D97-AF65-F5344CB8AC3E}">
        <p14:creationId xmlns:p14="http://schemas.microsoft.com/office/powerpoint/2010/main" val="1454608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anose="02020603050405020304" pitchFamily="18" charset="0"/>
              </a:rPr>
              <a:t>Fiber Generation</a:t>
            </a:r>
            <a:endParaRPr lang="en-US" dirty="0">
              <a:ea typeface="Times New Roman" charset="0"/>
              <a:cs typeface="Times New Roman" charset="0"/>
            </a:endParaRPr>
          </a:p>
        </p:txBody>
      </p:sp>
      <p:grpSp>
        <p:nvGrpSpPr>
          <p:cNvPr id="61" name="Group 60"/>
          <p:cNvGrpSpPr/>
          <p:nvPr/>
        </p:nvGrpSpPr>
        <p:grpSpPr>
          <a:xfrm>
            <a:off x="7132320" y="1645920"/>
            <a:ext cx="4972722" cy="4872996"/>
            <a:chOff x="3367422" y="1745304"/>
            <a:chExt cx="4972722" cy="4872996"/>
          </a:xfrm>
        </p:grpSpPr>
        <p:sp>
          <p:nvSpPr>
            <p:cNvPr id="9" name="Oval 8"/>
            <p:cNvSpPr/>
            <p:nvPr/>
          </p:nvSpPr>
          <p:spPr>
            <a:xfrm>
              <a:off x="3467148" y="1745304"/>
              <a:ext cx="4872996" cy="4872996"/>
            </a:xfrm>
            <a:prstGeom prst="ellipse">
              <a:avLst/>
            </a:prstGeom>
            <a:noFill/>
            <a:ln w="127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5879620" y="4122562"/>
              <a:ext cx="55514" cy="5551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5250972" y="4015137"/>
              <a:ext cx="593836" cy="412361"/>
              <a:chOff x="3126944" y="455642"/>
              <a:chExt cx="593836" cy="412361"/>
            </a:xfrm>
          </p:grpSpPr>
          <p:sp>
            <p:nvSpPr>
              <p:cNvPr id="21" name="TextBox 20"/>
              <p:cNvSpPr txBox="1"/>
              <p:nvPr/>
            </p:nvSpPr>
            <p:spPr>
              <a:xfrm>
                <a:off x="3126944" y="467893"/>
                <a:ext cx="316112" cy="400110"/>
              </a:xfrm>
              <a:prstGeom prst="rect">
                <a:avLst/>
              </a:prstGeom>
              <a:noFill/>
            </p:spPr>
            <p:txBody>
              <a:bodyPr wrap="none" rtlCol="0">
                <a:spAutoFit/>
              </a:bodyPr>
              <a:lstStyle/>
              <a:p>
                <a:r>
                  <a:rPr lang="en-US" sz="2000" b="1" dirty="0">
                    <a:latin typeface="LM Roman 10" pitchFamily="50" charset="0"/>
                    <a:cs typeface="Times New Roman" panose="02020603050405020304" pitchFamily="18" charset="0"/>
                  </a:rPr>
                  <a:t>c</a:t>
                </a:r>
              </a:p>
            </p:txBody>
          </p:sp>
          <p:sp>
            <p:nvSpPr>
              <p:cNvPr id="22" name="TextBox 21"/>
              <p:cNvSpPr txBox="1"/>
              <p:nvPr/>
            </p:nvSpPr>
            <p:spPr>
              <a:xfrm>
                <a:off x="3262000" y="455642"/>
                <a:ext cx="458780" cy="276999"/>
              </a:xfrm>
              <a:prstGeom prst="rect">
                <a:avLst/>
              </a:prstGeom>
              <a:noFill/>
            </p:spPr>
            <p:txBody>
              <a:bodyPr wrap="none" rtlCol="0">
                <a:spAutoFit/>
              </a:bodyPr>
              <a:lstStyle/>
              <a:p>
                <a:r>
                  <a:rPr lang="en-US" sz="1200" dirty="0">
                    <a:latin typeface="Nimbus Roman No9 L" panose="02000503000000000000" pitchFamily="2" charset="0"/>
                    <a:cs typeface="Times New Roman" panose="02020603050405020304" pitchFamily="18" charset="0"/>
                  </a:rPr>
                  <a:t>yarn</a:t>
                </a:r>
              </a:p>
            </p:txBody>
          </p:sp>
        </p:grpSp>
        <p:sp>
          <p:nvSpPr>
            <p:cNvPr id="28" name="TextBox 27"/>
            <p:cNvSpPr txBox="1"/>
            <p:nvPr/>
          </p:nvSpPr>
          <p:spPr>
            <a:xfrm rot="19005479">
              <a:off x="3367422" y="2270480"/>
              <a:ext cx="1979754" cy="539536"/>
            </a:xfrm>
            <a:prstGeom prst="rect">
              <a:avLst/>
            </a:prstGeom>
            <a:noFill/>
          </p:spPr>
          <p:txBody>
            <a:bodyPr wrap="none" rtlCol="0">
              <a:prstTxWarp prst="textArchUp">
                <a:avLst/>
              </a:prstTxWarp>
              <a:spAutoFit/>
            </a:bodyPr>
            <a:lstStyle/>
            <a:p>
              <a:pPr algn="ctr"/>
              <a:r>
                <a:rPr lang="en-US" sz="1600" dirty="0">
                  <a:solidFill>
                    <a:srgbClr val="0070C0"/>
                  </a:solidFill>
                  <a:latin typeface="Nimbus Roman No9 L" panose="02000503000000000000" pitchFamily="2" charset="0"/>
                  <a:cs typeface="Times New Roman" panose="02020603050405020304" pitchFamily="18" charset="0"/>
                </a:rPr>
                <a:t>yarn boundary</a:t>
              </a:r>
            </a:p>
          </p:txBody>
        </p:sp>
        <p:sp>
          <p:nvSpPr>
            <p:cNvPr id="59" name="TextBox 58"/>
            <p:cNvSpPr txBox="1"/>
            <p:nvPr/>
          </p:nvSpPr>
          <p:spPr>
            <a:xfrm>
              <a:off x="7297131" y="2932072"/>
              <a:ext cx="184731" cy="276999"/>
            </a:xfrm>
            <a:prstGeom prst="rect">
              <a:avLst/>
            </a:prstGeom>
            <a:noFill/>
          </p:spPr>
          <p:txBody>
            <a:bodyPr wrap="none" rtlCol="0">
              <a:spAutoFit/>
            </a:bodyPr>
            <a:lstStyle/>
            <a:p>
              <a:endParaRPr lang="en-US" sz="1200" dirty="0">
                <a:latin typeface="Nimbus Roman No9 L" panose="02000503000000000000" pitchFamily="2" charset="0"/>
                <a:cs typeface="Times New Roman" panose="02020603050405020304" pitchFamily="18" charset="0"/>
              </a:endParaRPr>
            </a:p>
          </p:txBody>
        </p:sp>
      </p:grpSp>
      <p:cxnSp>
        <p:nvCxnSpPr>
          <p:cNvPr id="68" name="Straight Connector 67"/>
          <p:cNvCxnSpPr/>
          <p:nvPr/>
        </p:nvCxnSpPr>
        <p:spPr>
          <a:xfrm>
            <a:off x="919843" y="5323511"/>
            <a:ext cx="6400800" cy="0"/>
          </a:xfrm>
          <a:prstGeom prst="line">
            <a:avLst/>
          </a:prstGeom>
        </p:spPr>
        <p:style>
          <a:lnRef idx="1">
            <a:schemeClr val="dk1"/>
          </a:lnRef>
          <a:fillRef idx="0">
            <a:schemeClr val="dk1"/>
          </a:fillRef>
          <a:effectRef idx="0">
            <a:schemeClr val="dk1"/>
          </a:effectRef>
          <a:fontRef idx="minor">
            <a:schemeClr val="tx1"/>
          </a:fontRef>
        </p:style>
      </p:cxnSp>
      <p:sp>
        <p:nvSpPr>
          <p:cNvPr id="69" name="Oval 68"/>
          <p:cNvSpPr/>
          <p:nvPr/>
        </p:nvSpPr>
        <p:spPr>
          <a:xfrm>
            <a:off x="838200" y="5241868"/>
            <a:ext cx="163286" cy="16328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charset="0"/>
              <a:ea typeface="Times New Roman" charset="0"/>
              <a:cs typeface="Times New Roman" charset="0"/>
            </a:endParaRPr>
          </a:p>
        </p:txBody>
      </p:sp>
      <p:sp>
        <p:nvSpPr>
          <p:cNvPr id="70" name="Oval 69"/>
          <p:cNvSpPr/>
          <p:nvPr/>
        </p:nvSpPr>
        <p:spPr>
          <a:xfrm>
            <a:off x="7239000" y="5241868"/>
            <a:ext cx="163286" cy="16328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71" name="Oval 70"/>
          <p:cNvSpPr/>
          <p:nvPr/>
        </p:nvSpPr>
        <p:spPr>
          <a:xfrm>
            <a:off x="4038600" y="5241868"/>
            <a:ext cx="163286" cy="16328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72" name="Oval 71"/>
          <p:cNvSpPr/>
          <p:nvPr/>
        </p:nvSpPr>
        <p:spPr>
          <a:xfrm>
            <a:off x="5638800" y="5241868"/>
            <a:ext cx="163286" cy="16328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73" name="Oval 72"/>
          <p:cNvSpPr/>
          <p:nvPr/>
        </p:nvSpPr>
        <p:spPr>
          <a:xfrm>
            <a:off x="2356757" y="5233704"/>
            <a:ext cx="163286" cy="16328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74" name="Oval 73"/>
          <p:cNvSpPr/>
          <p:nvPr/>
        </p:nvSpPr>
        <p:spPr>
          <a:xfrm>
            <a:off x="2880632" y="5269480"/>
            <a:ext cx="111579" cy="111579"/>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75" name="Oval 74"/>
          <p:cNvSpPr/>
          <p:nvPr/>
        </p:nvSpPr>
        <p:spPr>
          <a:xfrm>
            <a:off x="2707377" y="4869174"/>
            <a:ext cx="455367" cy="908673"/>
          </a:xfrm>
          <a:prstGeom prst="ellipse">
            <a:avLst/>
          </a:prstGeom>
          <a:noFill/>
          <a:ln>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2707377" y="4869174"/>
            <a:ext cx="455367" cy="908673"/>
          </a:xfrm>
          <a:prstGeom prst="ellipse">
            <a:avLst/>
          </a:prstGeom>
          <a:noFill/>
          <a:ln>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978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48000" decel="50000" fill="hold" grpId="0" nodeType="clickEffect">
                                  <p:stCondLst>
                                    <p:cond delay="0"/>
                                  </p:stCondLst>
                                  <p:childTnLst>
                                    <p:animMotion origin="layout" path="M 3.54167E-6 2.59259E-6 L 0.55261 -0.18959 " pathEditMode="relative" rAng="0" ptsTypes="AA">
                                      <p:cBhvr>
                                        <p:cTn id="6" dur="1000" fill="hold"/>
                                        <p:tgtEl>
                                          <p:spTgt spid="75"/>
                                        </p:tgtEl>
                                        <p:attrNameLst>
                                          <p:attrName>ppt_x</p:attrName>
                                          <p:attrName>ppt_y</p:attrName>
                                        </p:attrNameLst>
                                      </p:cBhvr>
                                      <p:rCtr x="27578" y="-9491"/>
                                    </p:animMotion>
                                  </p:childTnLst>
                                </p:cTn>
                              </p:par>
                              <p:par>
                                <p:cTn id="7" presetID="6" presetClass="emph" presetSubtype="0" fill="hold" grpId="2" nodeType="withEffect">
                                  <p:stCondLst>
                                    <p:cond delay="400"/>
                                  </p:stCondLst>
                                  <p:childTnLst>
                                    <p:animScale>
                                      <p:cBhvr>
                                        <p:cTn id="8" dur="500" fill="hold"/>
                                        <p:tgtEl>
                                          <p:spTgt spid="75"/>
                                        </p:tgtEl>
                                      </p:cBhvr>
                                      <p:by x="150000" y="150000"/>
                                    </p:animScale>
                                  </p:childTnLst>
                                </p:cTn>
                              </p:par>
                            </p:childTnLst>
                          </p:cTn>
                        </p:par>
                        <p:par>
                          <p:cTn id="9" fill="hold">
                            <p:stCondLst>
                              <p:cond delay="1000"/>
                            </p:stCondLst>
                            <p:childTnLst>
                              <p:par>
                                <p:cTn id="10" presetID="1" presetClass="exit" presetSubtype="0" fill="hold" grpId="1" nodeType="afterEffect">
                                  <p:stCondLst>
                                    <p:cond delay="0"/>
                                  </p:stCondLst>
                                  <p:childTnLst>
                                    <p:set>
                                      <p:cBhvr>
                                        <p:cTn id="11" dur="1" fill="hold">
                                          <p:stCondLst>
                                            <p:cond delay="0"/>
                                          </p:stCondLst>
                                        </p:cTn>
                                        <p:tgtEl>
                                          <p:spTgt spid="75"/>
                                        </p:tgtEl>
                                        <p:attrNameLst>
                                          <p:attrName>style.visibility</p:attrName>
                                        </p:attrNameLst>
                                      </p:cBhvr>
                                      <p:to>
                                        <p:strVal val="hidden"/>
                                      </p:to>
                                    </p:se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249"/>
                                          </p:stCondLst>
                                        </p:cTn>
                                        <p:tgtEl>
                                          <p:spTgt spid="61"/>
                                        </p:tgtEl>
                                        <p:attrNameLst>
                                          <p:attrName>style.visibility</p:attrName>
                                        </p:attrNameLst>
                                      </p:cBhvr>
                                      <p:to>
                                        <p:strVal val="visible"/>
                                      </p:to>
                                    </p:set>
                                  </p:childTnLst>
                                </p:cTn>
                              </p:par>
                            </p:childTnLst>
                          </p:cTn>
                        </p:par>
                        <p:par>
                          <p:cTn id="15" fill="hold">
                            <p:stCondLst>
                              <p:cond delay="1250"/>
                            </p:stCondLst>
                            <p:childTnLst>
                              <p:par>
                                <p:cTn id="16" presetID="1" presetClass="entr" presetSubtype="0" fill="hold" grpId="0" nodeType="afterEffect">
                                  <p:stCondLst>
                                    <p:cond delay="0"/>
                                  </p:stCondLst>
                                  <p:childTnLst>
                                    <p:set>
                                      <p:cBhvr>
                                        <p:cTn id="17"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5" grpId="1" animBg="1"/>
      <p:bldP spid="75" grpId="2" animBg="1"/>
      <p:bldP spid="7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anose="02020603050405020304" pitchFamily="18" charset="0"/>
              </a:rPr>
              <a:t>Fiber Generation</a:t>
            </a:r>
            <a:endParaRPr lang="en-US" dirty="0">
              <a:ea typeface="Times New Roman" charset="0"/>
              <a:cs typeface="Times New Roman" charset="0"/>
            </a:endParaRPr>
          </a:p>
        </p:txBody>
      </p:sp>
      <p:cxnSp>
        <p:nvCxnSpPr>
          <p:cNvPr id="68" name="Straight Connector 67"/>
          <p:cNvCxnSpPr/>
          <p:nvPr/>
        </p:nvCxnSpPr>
        <p:spPr>
          <a:xfrm>
            <a:off x="919843" y="5323511"/>
            <a:ext cx="6400800" cy="0"/>
          </a:xfrm>
          <a:prstGeom prst="line">
            <a:avLst/>
          </a:prstGeom>
        </p:spPr>
        <p:style>
          <a:lnRef idx="1">
            <a:schemeClr val="dk1"/>
          </a:lnRef>
          <a:fillRef idx="0">
            <a:schemeClr val="dk1"/>
          </a:fillRef>
          <a:effectRef idx="0">
            <a:schemeClr val="dk1"/>
          </a:effectRef>
          <a:fontRef idx="minor">
            <a:schemeClr val="tx1"/>
          </a:fontRef>
        </p:style>
      </p:cxnSp>
      <p:sp>
        <p:nvSpPr>
          <p:cNvPr id="69" name="Oval 68"/>
          <p:cNvSpPr/>
          <p:nvPr/>
        </p:nvSpPr>
        <p:spPr>
          <a:xfrm>
            <a:off x="838200" y="5241868"/>
            <a:ext cx="163286" cy="16328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charset="0"/>
              <a:ea typeface="Times New Roman" charset="0"/>
              <a:cs typeface="Times New Roman" charset="0"/>
            </a:endParaRPr>
          </a:p>
        </p:txBody>
      </p:sp>
      <p:sp>
        <p:nvSpPr>
          <p:cNvPr id="70" name="Oval 69"/>
          <p:cNvSpPr/>
          <p:nvPr/>
        </p:nvSpPr>
        <p:spPr>
          <a:xfrm>
            <a:off x="7239000" y="5241868"/>
            <a:ext cx="163286" cy="16328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71" name="Oval 70"/>
          <p:cNvSpPr/>
          <p:nvPr/>
        </p:nvSpPr>
        <p:spPr>
          <a:xfrm>
            <a:off x="4038600" y="5241868"/>
            <a:ext cx="163286" cy="16328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72" name="Oval 71"/>
          <p:cNvSpPr/>
          <p:nvPr/>
        </p:nvSpPr>
        <p:spPr>
          <a:xfrm>
            <a:off x="5638800" y="5241868"/>
            <a:ext cx="163286" cy="16328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73" name="Oval 72"/>
          <p:cNvSpPr/>
          <p:nvPr/>
        </p:nvSpPr>
        <p:spPr>
          <a:xfrm>
            <a:off x="2356757" y="5233704"/>
            <a:ext cx="163286" cy="16328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74" name="Oval 73"/>
          <p:cNvSpPr/>
          <p:nvPr/>
        </p:nvSpPr>
        <p:spPr>
          <a:xfrm>
            <a:off x="2880632" y="5269480"/>
            <a:ext cx="111579" cy="111579"/>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75" name="Oval 74"/>
          <p:cNvSpPr/>
          <p:nvPr/>
        </p:nvSpPr>
        <p:spPr>
          <a:xfrm>
            <a:off x="2707377" y="4869174"/>
            <a:ext cx="455367" cy="908673"/>
          </a:xfrm>
          <a:prstGeom prst="ellipse">
            <a:avLst/>
          </a:prstGeom>
          <a:noFill/>
          <a:ln>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7131804" y="1645920"/>
            <a:ext cx="4972722" cy="4872996"/>
            <a:chOff x="7047828" y="642938"/>
            <a:chExt cx="4972722" cy="4872996"/>
          </a:xfrm>
        </p:grpSpPr>
        <p:sp>
          <p:nvSpPr>
            <p:cNvPr id="9" name="Oval 8"/>
            <p:cNvSpPr/>
            <p:nvPr/>
          </p:nvSpPr>
          <p:spPr>
            <a:xfrm>
              <a:off x="7147554" y="642938"/>
              <a:ext cx="4872996" cy="4872996"/>
            </a:xfrm>
            <a:prstGeom prst="ellipse">
              <a:avLst/>
            </a:prstGeom>
            <a:noFill/>
            <a:ln w="127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9560026" y="3020196"/>
              <a:ext cx="55514" cy="5551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8931378" y="2912771"/>
              <a:ext cx="593836" cy="412361"/>
              <a:chOff x="3126944" y="455642"/>
              <a:chExt cx="593836" cy="412361"/>
            </a:xfrm>
          </p:grpSpPr>
          <p:sp>
            <p:nvSpPr>
              <p:cNvPr id="21" name="TextBox 20"/>
              <p:cNvSpPr txBox="1"/>
              <p:nvPr/>
            </p:nvSpPr>
            <p:spPr>
              <a:xfrm>
                <a:off x="3126944" y="467893"/>
                <a:ext cx="316112" cy="400110"/>
              </a:xfrm>
              <a:prstGeom prst="rect">
                <a:avLst/>
              </a:prstGeom>
              <a:noFill/>
            </p:spPr>
            <p:txBody>
              <a:bodyPr wrap="none" rtlCol="0">
                <a:spAutoFit/>
              </a:bodyPr>
              <a:lstStyle/>
              <a:p>
                <a:r>
                  <a:rPr lang="en-US" sz="2000" b="1" dirty="0">
                    <a:latin typeface="LM Roman 10" pitchFamily="50" charset="0"/>
                    <a:cs typeface="Times New Roman" panose="02020603050405020304" pitchFamily="18" charset="0"/>
                  </a:rPr>
                  <a:t>c</a:t>
                </a:r>
              </a:p>
            </p:txBody>
          </p:sp>
          <p:sp>
            <p:nvSpPr>
              <p:cNvPr id="22" name="TextBox 21"/>
              <p:cNvSpPr txBox="1"/>
              <p:nvPr/>
            </p:nvSpPr>
            <p:spPr>
              <a:xfrm>
                <a:off x="3262000" y="455642"/>
                <a:ext cx="458780" cy="276999"/>
              </a:xfrm>
              <a:prstGeom prst="rect">
                <a:avLst/>
              </a:prstGeom>
              <a:noFill/>
            </p:spPr>
            <p:txBody>
              <a:bodyPr wrap="none" rtlCol="0">
                <a:spAutoFit/>
              </a:bodyPr>
              <a:lstStyle/>
              <a:p>
                <a:r>
                  <a:rPr lang="en-US" sz="1200" dirty="0">
                    <a:latin typeface="Nimbus Roman No9 L" panose="02000503000000000000" pitchFamily="2" charset="0"/>
                    <a:cs typeface="Times New Roman" panose="02020603050405020304" pitchFamily="18" charset="0"/>
                  </a:rPr>
                  <a:t>yarn</a:t>
                </a:r>
              </a:p>
            </p:txBody>
          </p:sp>
        </p:grpSp>
        <p:cxnSp>
          <p:nvCxnSpPr>
            <p:cNvPr id="26" name="Straight Connector 25"/>
            <p:cNvCxnSpPr>
              <a:cxnSpLocks/>
              <a:endCxn id="9" idx="6"/>
            </p:cNvCxnSpPr>
            <p:nvPr/>
          </p:nvCxnSpPr>
          <p:spPr>
            <a:xfrm>
              <a:off x="9589728" y="3049229"/>
              <a:ext cx="2430822" cy="3020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2" idx="0"/>
            </p:cNvCxnSpPr>
            <p:nvPr/>
          </p:nvCxnSpPr>
          <p:spPr>
            <a:xfrm flipV="1">
              <a:off x="9587783" y="642938"/>
              <a:ext cx="57655" cy="2377258"/>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rot="19005479">
              <a:off x="7047828" y="1168114"/>
              <a:ext cx="1979754" cy="539536"/>
            </a:xfrm>
            <a:prstGeom prst="rect">
              <a:avLst/>
            </a:prstGeom>
            <a:noFill/>
          </p:spPr>
          <p:txBody>
            <a:bodyPr wrap="none" rtlCol="0">
              <a:prstTxWarp prst="textArchUp">
                <a:avLst/>
              </a:prstTxWarp>
              <a:spAutoFit/>
            </a:bodyPr>
            <a:lstStyle/>
            <a:p>
              <a:pPr algn="ctr"/>
              <a:r>
                <a:rPr lang="en-US" sz="1600" dirty="0">
                  <a:solidFill>
                    <a:srgbClr val="0070C0"/>
                  </a:solidFill>
                  <a:latin typeface="Nimbus Roman No9 L" panose="02000503000000000000" pitchFamily="2" charset="0"/>
                  <a:cs typeface="Times New Roman" panose="02020603050405020304" pitchFamily="18" charset="0"/>
                </a:rPr>
                <a:t>yarn boundary</a:t>
              </a:r>
            </a:p>
          </p:txBody>
        </p:sp>
        <p:grpSp>
          <p:nvGrpSpPr>
            <p:cNvPr id="3" name="Group 2"/>
            <p:cNvGrpSpPr/>
            <p:nvPr/>
          </p:nvGrpSpPr>
          <p:grpSpPr>
            <a:xfrm>
              <a:off x="9100012" y="1498207"/>
              <a:ext cx="1088371" cy="2032941"/>
              <a:chOff x="9100012" y="1498207"/>
              <a:chExt cx="1088371" cy="2032941"/>
            </a:xfrm>
          </p:grpSpPr>
          <p:cxnSp>
            <p:nvCxnSpPr>
              <p:cNvPr id="10" name="Straight Arrow Connector 9"/>
              <p:cNvCxnSpPr>
                <a:cxnSpLocks/>
              </p:cNvCxnSpPr>
              <p:nvPr/>
            </p:nvCxnSpPr>
            <p:spPr>
              <a:xfrm flipV="1">
                <a:off x="9600267" y="1891782"/>
                <a:ext cx="452891" cy="1129403"/>
              </a:xfrm>
              <a:prstGeom prst="straightConnector1">
                <a:avLst/>
              </a:prstGeom>
              <a:ln w="254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9" name="Arc 28"/>
              <p:cNvSpPr/>
              <p:nvPr/>
            </p:nvSpPr>
            <p:spPr>
              <a:xfrm>
                <a:off x="9100012" y="2564758"/>
                <a:ext cx="966390" cy="966390"/>
              </a:xfrm>
              <a:prstGeom prst="arc">
                <a:avLst>
                  <a:gd name="adj1" fmla="val 16327951"/>
                  <a:gd name="adj2" fmla="val 17595238"/>
                </a:avLst>
              </a:prstGeom>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1" name="Group 30"/>
              <p:cNvGrpSpPr/>
              <p:nvPr/>
            </p:nvGrpSpPr>
            <p:grpSpPr>
              <a:xfrm>
                <a:off x="9670716" y="1498207"/>
                <a:ext cx="517667" cy="426307"/>
                <a:chOff x="3063444" y="408355"/>
                <a:chExt cx="517667" cy="426307"/>
              </a:xfrm>
            </p:grpSpPr>
            <p:sp>
              <p:nvSpPr>
                <p:cNvPr id="32" name="TextBox 31"/>
                <p:cNvSpPr txBox="1"/>
                <p:nvPr/>
              </p:nvSpPr>
              <p:spPr>
                <a:xfrm>
                  <a:off x="3063444" y="426618"/>
                  <a:ext cx="316112" cy="400110"/>
                </a:xfrm>
                <a:prstGeom prst="rect">
                  <a:avLst/>
                </a:prstGeom>
                <a:noFill/>
              </p:spPr>
              <p:txBody>
                <a:bodyPr wrap="none" rtlCol="0">
                  <a:spAutoFit/>
                </a:bodyPr>
                <a:lstStyle/>
                <a:p>
                  <a:r>
                    <a:rPr lang="en-US" sz="2000" b="1" dirty="0">
                      <a:latin typeface="LM Roman 10" pitchFamily="50" charset="0"/>
                      <a:cs typeface="Times New Roman" panose="02020603050405020304" pitchFamily="18" charset="0"/>
                    </a:rPr>
                    <a:t>c</a:t>
                  </a:r>
                </a:p>
              </p:txBody>
            </p:sp>
            <p:sp>
              <p:nvSpPr>
                <p:cNvPr id="33" name="TextBox 32"/>
                <p:cNvSpPr txBox="1"/>
                <p:nvPr/>
              </p:nvSpPr>
              <p:spPr>
                <a:xfrm>
                  <a:off x="3199275" y="408355"/>
                  <a:ext cx="381836" cy="276999"/>
                </a:xfrm>
                <a:prstGeom prst="rect">
                  <a:avLst/>
                </a:prstGeom>
                <a:noFill/>
              </p:spPr>
              <p:txBody>
                <a:bodyPr wrap="none" rtlCol="0">
                  <a:spAutoFit/>
                </a:bodyPr>
                <a:lstStyle/>
                <a:p>
                  <a:r>
                    <a:rPr lang="en-US" sz="1200" dirty="0">
                      <a:latin typeface="Nimbus Roman No9 L" panose="02000503000000000000" pitchFamily="2" charset="0"/>
                      <a:cs typeface="Times New Roman" panose="02020603050405020304" pitchFamily="18" charset="0"/>
                    </a:rPr>
                    <a:t>ply</a:t>
                  </a:r>
                </a:p>
              </p:txBody>
            </p:sp>
            <p:sp>
              <p:nvSpPr>
                <p:cNvPr id="34" name="TextBox 33"/>
                <p:cNvSpPr txBox="1"/>
                <p:nvPr/>
              </p:nvSpPr>
              <p:spPr>
                <a:xfrm>
                  <a:off x="3218920" y="557663"/>
                  <a:ext cx="231154" cy="276999"/>
                </a:xfrm>
                <a:prstGeom prst="rect">
                  <a:avLst/>
                </a:prstGeom>
                <a:noFill/>
              </p:spPr>
              <p:txBody>
                <a:bodyPr wrap="none" rtlCol="0">
                  <a:spAutoFit/>
                </a:bodyPr>
                <a:lstStyle/>
                <a:p>
                  <a:r>
                    <a:rPr lang="en-US" sz="1200" i="1" dirty="0" err="1">
                      <a:latin typeface="LM Roman 10" pitchFamily="50" charset="0"/>
                      <a:cs typeface="Times New Roman" panose="02020603050405020304" pitchFamily="18" charset="0"/>
                    </a:rPr>
                    <a:t>j</a:t>
                  </a:r>
                  <a:endParaRPr lang="en-US" sz="1200" i="1" dirty="0">
                    <a:latin typeface="LM Roman 10" pitchFamily="50" charset="0"/>
                    <a:cs typeface="Times New Roman" panose="02020603050405020304" pitchFamily="18" charset="0"/>
                  </a:endParaRPr>
                </a:p>
              </p:txBody>
            </p:sp>
          </p:grpSp>
        </p:grpSp>
        <p:cxnSp>
          <p:nvCxnSpPr>
            <p:cNvPr id="35" name="Straight Arrow Connector 34"/>
            <p:cNvCxnSpPr>
              <a:stCxn id="12" idx="4"/>
            </p:cNvCxnSpPr>
            <p:nvPr/>
          </p:nvCxnSpPr>
          <p:spPr>
            <a:xfrm flipV="1">
              <a:off x="9587783" y="1992714"/>
              <a:ext cx="21979" cy="1082996"/>
            </a:xfrm>
            <a:prstGeom prst="straightConnector1">
              <a:avLst/>
            </a:prstGeom>
            <a:ln w="1905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2" idx="2"/>
            </p:cNvCxnSpPr>
            <p:nvPr/>
          </p:nvCxnSpPr>
          <p:spPr>
            <a:xfrm>
              <a:off x="9560026" y="3047953"/>
              <a:ext cx="1044175" cy="16379"/>
            </a:xfrm>
            <a:prstGeom prst="straightConnector1">
              <a:avLst/>
            </a:prstGeom>
            <a:ln w="1905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10114481" y="2629369"/>
              <a:ext cx="745923" cy="464563"/>
              <a:chOff x="5529462" y="5120715"/>
              <a:chExt cx="745923" cy="464563"/>
            </a:xfrm>
          </p:grpSpPr>
          <p:sp>
            <p:nvSpPr>
              <p:cNvPr id="40" name="TextBox 39"/>
              <p:cNvSpPr txBox="1"/>
              <p:nvPr/>
            </p:nvSpPr>
            <p:spPr>
              <a:xfrm>
                <a:off x="5608127" y="5120715"/>
                <a:ext cx="312906" cy="400110"/>
              </a:xfrm>
              <a:prstGeom prst="rect">
                <a:avLst/>
              </a:prstGeom>
              <a:noFill/>
            </p:spPr>
            <p:txBody>
              <a:bodyPr wrap="none" rtlCol="0">
                <a:spAutoFit/>
              </a:bodyPr>
              <a:lstStyle/>
              <a:p>
                <a:r>
                  <a:rPr lang="en-US" sz="2000" dirty="0">
                    <a:latin typeface="LM Roman 10" pitchFamily="50" charset="0"/>
                  </a:rPr>
                  <a:t>ˆ</a:t>
                </a:r>
              </a:p>
            </p:txBody>
          </p:sp>
          <p:grpSp>
            <p:nvGrpSpPr>
              <p:cNvPr id="41" name="Group 40"/>
              <p:cNvGrpSpPr/>
              <p:nvPr/>
            </p:nvGrpSpPr>
            <p:grpSpPr>
              <a:xfrm>
                <a:off x="5529462" y="5145869"/>
                <a:ext cx="745923" cy="439409"/>
                <a:chOff x="3032127" y="408277"/>
                <a:chExt cx="745923" cy="439409"/>
              </a:xfrm>
            </p:grpSpPr>
            <p:sp>
              <p:nvSpPr>
                <p:cNvPr id="42" name="TextBox 41"/>
                <p:cNvSpPr txBox="1"/>
                <p:nvPr/>
              </p:nvSpPr>
              <p:spPr>
                <a:xfrm>
                  <a:off x="3032127" y="447576"/>
                  <a:ext cx="394659" cy="400110"/>
                </a:xfrm>
                <a:prstGeom prst="rect">
                  <a:avLst/>
                </a:prstGeom>
                <a:noFill/>
              </p:spPr>
              <p:txBody>
                <a:bodyPr wrap="none" rtlCol="0">
                  <a:spAutoFit/>
                </a:bodyPr>
                <a:lstStyle/>
                <a:p>
                  <a:pPr algn="r"/>
                  <a:r>
                    <a:rPr lang="en-US" sz="2000" b="1" dirty="0">
                      <a:latin typeface="LM Roman 10" pitchFamily="50" charset="0"/>
                      <a:cs typeface="Times New Roman" panose="02020603050405020304" pitchFamily="18" charset="0"/>
                    </a:rPr>
                    <a:t>B</a:t>
                  </a:r>
                </a:p>
              </p:txBody>
            </p:sp>
            <p:sp>
              <p:nvSpPr>
                <p:cNvPr id="43" name="TextBox 42"/>
                <p:cNvSpPr txBox="1"/>
                <p:nvPr/>
              </p:nvSpPr>
              <p:spPr>
                <a:xfrm>
                  <a:off x="3252105" y="408277"/>
                  <a:ext cx="525945" cy="276999"/>
                </a:xfrm>
                <a:prstGeom prst="rect">
                  <a:avLst/>
                </a:prstGeom>
                <a:noFill/>
              </p:spPr>
              <p:txBody>
                <a:bodyPr wrap="square" rtlCol="0">
                  <a:spAutoFit/>
                </a:bodyPr>
                <a:lstStyle/>
                <a:p>
                  <a:r>
                    <a:rPr lang="en-US" sz="1200" dirty="0">
                      <a:latin typeface="Nimbus Roman No9 L" panose="02000503000000000000" pitchFamily="2" charset="0"/>
                      <a:cs typeface="Times New Roman" panose="02020603050405020304" pitchFamily="18" charset="0"/>
                    </a:rPr>
                    <a:t>yarn</a:t>
                  </a:r>
                </a:p>
              </p:txBody>
            </p:sp>
          </p:grpSp>
        </p:grpSp>
        <p:grpSp>
          <p:nvGrpSpPr>
            <p:cNvPr id="44" name="Group 43"/>
            <p:cNvGrpSpPr/>
            <p:nvPr/>
          </p:nvGrpSpPr>
          <p:grpSpPr>
            <a:xfrm>
              <a:off x="8955336" y="1994419"/>
              <a:ext cx="700660" cy="452055"/>
              <a:chOff x="5517456" y="5117030"/>
              <a:chExt cx="700660" cy="452055"/>
            </a:xfrm>
          </p:grpSpPr>
          <p:sp>
            <p:nvSpPr>
              <p:cNvPr id="45" name="TextBox 44"/>
              <p:cNvSpPr txBox="1"/>
              <p:nvPr/>
            </p:nvSpPr>
            <p:spPr>
              <a:xfrm>
                <a:off x="5604952" y="5117540"/>
                <a:ext cx="312906" cy="400110"/>
              </a:xfrm>
              <a:prstGeom prst="rect">
                <a:avLst/>
              </a:prstGeom>
              <a:noFill/>
            </p:spPr>
            <p:txBody>
              <a:bodyPr wrap="none" rtlCol="0">
                <a:spAutoFit/>
              </a:bodyPr>
              <a:lstStyle/>
              <a:p>
                <a:r>
                  <a:rPr lang="en-US" sz="2000" dirty="0">
                    <a:latin typeface="LM Roman 10" pitchFamily="50" charset="0"/>
                  </a:rPr>
                  <a:t>ˆ</a:t>
                </a:r>
              </a:p>
            </p:txBody>
          </p:sp>
          <p:grpSp>
            <p:nvGrpSpPr>
              <p:cNvPr id="46" name="Group 45"/>
              <p:cNvGrpSpPr/>
              <p:nvPr/>
            </p:nvGrpSpPr>
            <p:grpSpPr>
              <a:xfrm>
                <a:off x="5517456" y="5117030"/>
                <a:ext cx="700660" cy="452055"/>
                <a:chOff x="3020121" y="379438"/>
                <a:chExt cx="700660" cy="452055"/>
              </a:xfrm>
            </p:grpSpPr>
            <p:sp>
              <p:nvSpPr>
                <p:cNvPr id="47" name="TextBox 46"/>
                <p:cNvSpPr txBox="1"/>
                <p:nvPr/>
              </p:nvSpPr>
              <p:spPr>
                <a:xfrm>
                  <a:off x="3020121" y="431383"/>
                  <a:ext cx="415498" cy="400110"/>
                </a:xfrm>
                <a:prstGeom prst="rect">
                  <a:avLst/>
                </a:prstGeom>
                <a:noFill/>
              </p:spPr>
              <p:txBody>
                <a:bodyPr wrap="none" rtlCol="0">
                  <a:spAutoFit/>
                </a:bodyPr>
                <a:lstStyle/>
                <a:p>
                  <a:pPr algn="r"/>
                  <a:r>
                    <a:rPr lang="en-US" sz="2000" b="1" dirty="0">
                      <a:latin typeface="LM Roman 10" pitchFamily="50" charset="0"/>
                      <a:cs typeface="Times New Roman" panose="02020603050405020304" pitchFamily="18" charset="0"/>
                    </a:rPr>
                    <a:t>N</a:t>
                  </a:r>
                </a:p>
              </p:txBody>
            </p:sp>
            <p:sp>
              <p:nvSpPr>
                <p:cNvPr id="48" name="TextBox 47"/>
                <p:cNvSpPr txBox="1"/>
                <p:nvPr/>
              </p:nvSpPr>
              <p:spPr>
                <a:xfrm>
                  <a:off x="3262001" y="379438"/>
                  <a:ext cx="458780" cy="276999"/>
                </a:xfrm>
                <a:prstGeom prst="rect">
                  <a:avLst/>
                </a:prstGeom>
                <a:noFill/>
              </p:spPr>
              <p:txBody>
                <a:bodyPr wrap="none" rtlCol="0">
                  <a:spAutoFit/>
                </a:bodyPr>
                <a:lstStyle/>
                <a:p>
                  <a:r>
                    <a:rPr lang="en-US" sz="1200" dirty="0">
                      <a:latin typeface="Nimbus Roman No9 L" panose="02000503000000000000" pitchFamily="2" charset="0"/>
                      <a:cs typeface="Times New Roman" panose="02020603050405020304" pitchFamily="18" charset="0"/>
                    </a:rPr>
                    <a:t>yarn</a:t>
                  </a:r>
                </a:p>
              </p:txBody>
            </p:sp>
          </p:grpSp>
        </p:grpSp>
        <p:sp>
          <p:nvSpPr>
            <p:cNvPr id="67" name="Oval 66"/>
            <p:cNvSpPr/>
            <p:nvPr/>
          </p:nvSpPr>
          <p:spPr>
            <a:xfrm>
              <a:off x="10027758" y="1840982"/>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928" y="1942266"/>
            <a:ext cx="6106377" cy="988816"/>
          </a:xfrm>
          <a:prstGeom prst="rect">
            <a:avLst/>
          </a:prstGeom>
        </p:spPr>
      </p:pic>
      <p:sp>
        <p:nvSpPr>
          <p:cNvPr id="49" name="TextBox 48"/>
          <p:cNvSpPr txBox="1"/>
          <p:nvPr/>
        </p:nvSpPr>
        <p:spPr>
          <a:xfrm rot="19024621">
            <a:off x="8478353" y="1787048"/>
            <a:ext cx="1979754" cy="2040321"/>
          </a:xfrm>
          <a:prstGeom prst="rect">
            <a:avLst/>
          </a:prstGeom>
          <a:noFill/>
        </p:spPr>
        <p:txBody>
          <a:bodyPr wrap="none" rtlCol="0">
            <a:prstTxWarp prst="textArchUp">
              <a:avLst/>
            </a:prstTxWarp>
            <a:spAutoFit/>
          </a:bodyPr>
          <a:lstStyle/>
          <a:p>
            <a:pPr algn="ctr"/>
            <a:r>
              <a:rPr lang="en-US" sz="1600" dirty="0">
                <a:solidFill>
                  <a:srgbClr val="C00000"/>
                </a:solidFill>
                <a:latin typeface="Nimbus Roman No9 L" panose="02000503000000000000" pitchFamily="2" charset="0"/>
                <a:cs typeface="Times New Roman" panose="02020603050405020304" pitchFamily="18" charset="0"/>
              </a:rPr>
              <a:t>ply boundary</a:t>
            </a:r>
          </a:p>
        </p:txBody>
      </p:sp>
      <p:sp>
        <p:nvSpPr>
          <p:cNvPr id="50" name="Oval 49"/>
          <p:cNvSpPr/>
          <p:nvPr/>
        </p:nvSpPr>
        <p:spPr>
          <a:xfrm rot="1261143">
            <a:off x="8330625" y="1729541"/>
            <a:ext cx="3555806" cy="2402604"/>
          </a:xfrm>
          <a:prstGeom prst="ellipse">
            <a:avLst/>
          </a:prstGeom>
          <a:no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259143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anose="02020603050405020304" pitchFamily="18" charset="0"/>
              </a:rPr>
              <a:t>Fiber Generation</a:t>
            </a:r>
            <a:endParaRPr lang="en-US" dirty="0">
              <a:ea typeface="Times New Roman" charset="0"/>
              <a:cs typeface="Times New Roman" charset="0"/>
            </a:endParaRPr>
          </a:p>
        </p:txBody>
      </p:sp>
      <p:grpSp>
        <p:nvGrpSpPr>
          <p:cNvPr id="6" name="Group 5"/>
          <p:cNvGrpSpPr/>
          <p:nvPr/>
        </p:nvGrpSpPr>
        <p:grpSpPr>
          <a:xfrm>
            <a:off x="7132320" y="1645920"/>
            <a:ext cx="4972722" cy="4872996"/>
            <a:chOff x="7132320" y="642938"/>
            <a:chExt cx="4972722" cy="4872996"/>
          </a:xfrm>
        </p:grpSpPr>
        <p:sp>
          <p:nvSpPr>
            <p:cNvPr id="8" name="TextBox 7"/>
            <p:cNvSpPr txBox="1"/>
            <p:nvPr/>
          </p:nvSpPr>
          <p:spPr>
            <a:xfrm rot="19024621">
              <a:off x="8478353" y="784066"/>
              <a:ext cx="1979754" cy="2040321"/>
            </a:xfrm>
            <a:prstGeom prst="rect">
              <a:avLst/>
            </a:prstGeom>
            <a:noFill/>
          </p:spPr>
          <p:txBody>
            <a:bodyPr wrap="none" rtlCol="0">
              <a:prstTxWarp prst="textArchUp">
                <a:avLst/>
              </a:prstTxWarp>
              <a:spAutoFit/>
            </a:bodyPr>
            <a:lstStyle/>
            <a:p>
              <a:pPr algn="ctr"/>
              <a:r>
                <a:rPr lang="en-US" sz="1600" dirty="0">
                  <a:solidFill>
                    <a:srgbClr val="C00000"/>
                  </a:solidFill>
                  <a:latin typeface="Nimbus Roman No9 L" panose="02000503000000000000" pitchFamily="2" charset="0"/>
                  <a:cs typeface="Times New Roman" panose="02020603050405020304" pitchFamily="18" charset="0"/>
                </a:rPr>
                <a:t>ply boundary</a:t>
              </a:r>
            </a:p>
          </p:txBody>
        </p:sp>
        <p:sp>
          <p:nvSpPr>
            <p:cNvPr id="11" name="Oval 10"/>
            <p:cNvSpPr/>
            <p:nvPr/>
          </p:nvSpPr>
          <p:spPr>
            <a:xfrm rot="1261143">
              <a:off x="8330625" y="726559"/>
              <a:ext cx="3555806" cy="2402604"/>
            </a:xfrm>
            <a:prstGeom prst="ellipse">
              <a:avLst/>
            </a:prstGeom>
            <a:no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nvGrpSpPr>
            <p:cNvPr id="5" name="Group 4"/>
            <p:cNvGrpSpPr/>
            <p:nvPr/>
          </p:nvGrpSpPr>
          <p:grpSpPr>
            <a:xfrm>
              <a:off x="7132320" y="642938"/>
              <a:ext cx="4972722" cy="4872996"/>
              <a:chOff x="7047828" y="642938"/>
              <a:chExt cx="4972722" cy="4872996"/>
            </a:xfrm>
          </p:grpSpPr>
          <p:sp>
            <p:nvSpPr>
              <p:cNvPr id="9" name="Oval 8"/>
              <p:cNvSpPr/>
              <p:nvPr/>
            </p:nvSpPr>
            <p:spPr>
              <a:xfrm>
                <a:off x="7147554" y="642938"/>
                <a:ext cx="4872996" cy="4872996"/>
              </a:xfrm>
              <a:prstGeom prst="ellipse">
                <a:avLst/>
              </a:prstGeom>
              <a:noFill/>
              <a:ln w="127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endCxn id="19" idx="4"/>
              </p:cNvCxnSpPr>
              <p:nvPr/>
            </p:nvCxnSpPr>
            <p:spPr>
              <a:xfrm flipV="1">
                <a:off x="9600267" y="1891782"/>
                <a:ext cx="452891" cy="1129403"/>
              </a:xfrm>
              <a:prstGeom prst="straightConnector1">
                <a:avLst/>
              </a:prstGeom>
              <a:ln w="254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9560026" y="3020196"/>
                <a:ext cx="55514" cy="5551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0034901" y="1848125"/>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a:cxnSpLocks/>
              </p:cNvCxnSpPr>
              <p:nvPr/>
            </p:nvCxnSpPr>
            <p:spPr>
              <a:xfrm flipV="1">
                <a:off x="10062722" y="806491"/>
                <a:ext cx="388768" cy="1055779"/>
              </a:xfrm>
              <a:prstGeom prst="straightConnector1">
                <a:avLst/>
              </a:prstGeom>
              <a:ln w="12700">
                <a:solidFill>
                  <a:srgbClr val="C0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a:stCxn id="19" idx="5"/>
              </p:cNvCxnSpPr>
              <p:nvPr/>
            </p:nvCxnSpPr>
            <p:spPr>
              <a:xfrm>
                <a:off x="10071119" y="1884343"/>
                <a:ext cx="1609094" cy="681212"/>
              </a:xfrm>
              <a:prstGeom prst="straightConnector1">
                <a:avLst/>
              </a:prstGeom>
              <a:ln w="12700">
                <a:solidFill>
                  <a:srgbClr val="C0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10027758" y="1840982"/>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8931378" y="2912771"/>
                <a:ext cx="593836" cy="412361"/>
                <a:chOff x="3126944" y="455642"/>
                <a:chExt cx="593836" cy="412361"/>
              </a:xfrm>
            </p:grpSpPr>
            <p:sp>
              <p:nvSpPr>
                <p:cNvPr id="21" name="TextBox 20"/>
                <p:cNvSpPr txBox="1"/>
                <p:nvPr/>
              </p:nvSpPr>
              <p:spPr>
                <a:xfrm>
                  <a:off x="3126944" y="467893"/>
                  <a:ext cx="316112" cy="400110"/>
                </a:xfrm>
                <a:prstGeom prst="rect">
                  <a:avLst/>
                </a:prstGeom>
                <a:noFill/>
              </p:spPr>
              <p:txBody>
                <a:bodyPr wrap="none" rtlCol="0">
                  <a:spAutoFit/>
                </a:bodyPr>
                <a:lstStyle/>
                <a:p>
                  <a:r>
                    <a:rPr lang="en-US" sz="2000" b="1" dirty="0">
                      <a:latin typeface="LM Roman 10" pitchFamily="50" charset="0"/>
                      <a:cs typeface="Times New Roman" panose="02020603050405020304" pitchFamily="18" charset="0"/>
                    </a:rPr>
                    <a:t>c</a:t>
                  </a:r>
                </a:p>
              </p:txBody>
            </p:sp>
            <p:sp>
              <p:nvSpPr>
                <p:cNvPr id="22" name="TextBox 21"/>
                <p:cNvSpPr txBox="1"/>
                <p:nvPr/>
              </p:nvSpPr>
              <p:spPr>
                <a:xfrm>
                  <a:off x="3262000" y="455642"/>
                  <a:ext cx="458780" cy="276999"/>
                </a:xfrm>
                <a:prstGeom prst="rect">
                  <a:avLst/>
                </a:prstGeom>
                <a:noFill/>
              </p:spPr>
              <p:txBody>
                <a:bodyPr wrap="none" rtlCol="0">
                  <a:spAutoFit/>
                </a:bodyPr>
                <a:lstStyle/>
                <a:p>
                  <a:r>
                    <a:rPr lang="en-US" sz="1200" dirty="0">
                      <a:latin typeface="Nimbus Roman No9 L" panose="02000503000000000000" pitchFamily="2" charset="0"/>
                      <a:cs typeface="Times New Roman" panose="02020603050405020304" pitchFamily="18" charset="0"/>
                    </a:rPr>
                    <a:t>yarn</a:t>
                  </a:r>
                </a:p>
              </p:txBody>
            </p:sp>
          </p:grpSp>
          <p:cxnSp>
            <p:nvCxnSpPr>
              <p:cNvPr id="26" name="Straight Connector 25"/>
              <p:cNvCxnSpPr>
                <a:cxnSpLocks/>
                <a:endCxn id="9" idx="6"/>
              </p:cNvCxnSpPr>
              <p:nvPr/>
            </p:nvCxnSpPr>
            <p:spPr>
              <a:xfrm>
                <a:off x="9589728" y="3049229"/>
                <a:ext cx="2430822" cy="3020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2" idx="0"/>
              </p:cNvCxnSpPr>
              <p:nvPr/>
            </p:nvCxnSpPr>
            <p:spPr>
              <a:xfrm flipV="1">
                <a:off x="9587783" y="642938"/>
                <a:ext cx="57655" cy="2377258"/>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rot="19005479">
                <a:off x="7047828" y="1168114"/>
                <a:ext cx="1979754" cy="539536"/>
              </a:xfrm>
              <a:prstGeom prst="rect">
                <a:avLst/>
              </a:prstGeom>
              <a:noFill/>
            </p:spPr>
            <p:txBody>
              <a:bodyPr wrap="none" rtlCol="0">
                <a:prstTxWarp prst="textArchUp">
                  <a:avLst/>
                </a:prstTxWarp>
                <a:spAutoFit/>
              </a:bodyPr>
              <a:lstStyle/>
              <a:p>
                <a:pPr algn="ctr"/>
                <a:r>
                  <a:rPr lang="en-US" sz="1600" dirty="0">
                    <a:solidFill>
                      <a:srgbClr val="0070C0"/>
                    </a:solidFill>
                    <a:latin typeface="Nimbus Roman No9 L" panose="02000503000000000000" pitchFamily="2" charset="0"/>
                    <a:cs typeface="Times New Roman" panose="02020603050405020304" pitchFamily="18" charset="0"/>
                  </a:rPr>
                  <a:t>yarn boundary</a:t>
                </a:r>
              </a:p>
            </p:txBody>
          </p:sp>
          <p:sp>
            <p:nvSpPr>
              <p:cNvPr id="29" name="Arc 28"/>
              <p:cNvSpPr/>
              <p:nvPr/>
            </p:nvSpPr>
            <p:spPr>
              <a:xfrm>
                <a:off x="9100012" y="2564758"/>
                <a:ext cx="966390" cy="966390"/>
              </a:xfrm>
              <a:prstGeom prst="arc">
                <a:avLst>
                  <a:gd name="adj1" fmla="val 16327951"/>
                  <a:gd name="adj2" fmla="val 17595238"/>
                </a:avLst>
              </a:prstGeom>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 name="Group 2"/>
              <p:cNvGrpSpPr/>
              <p:nvPr/>
            </p:nvGrpSpPr>
            <p:grpSpPr>
              <a:xfrm>
                <a:off x="9577106" y="1122744"/>
                <a:ext cx="1611158" cy="1233976"/>
                <a:chOff x="9577106" y="1122744"/>
                <a:chExt cx="1611158" cy="1233976"/>
              </a:xfrm>
            </p:grpSpPr>
            <p:sp>
              <p:nvSpPr>
                <p:cNvPr id="14" name="Oval 13"/>
                <p:cNvSpPr/>
                <p:nvPr/>
              </p:nvSpPr>
              <p:spPr>
                <a:xfrm>
                  <a:off x="10686916" y="1321847"/>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a:stCxn id="19" idx="6"/>
                  <a:endCxn id="16" idx="2"/>
                </p:cNvCxnSpPr>
                <p:nvPr/>
              </p:nvCxnSpPr>
              <p:spPr>
                <a:xfrm flipV="1">
                  <a:off x="10078558" y="1418772"/>
                  <a:ext cx="675781" cy="447610"/>
                </a:xfrm>
                <a:prstGeom prst="straightConnector1">
                  <a:avLst/>
                </a:prstGeom>
                <a:ln w="254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10754339" y="1393372"/>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10826160" y="1122744"/>
                  <a:ext cx="362104" cy="405651"/>
                  <a:chOff x="3077733" y="426618"/>
                  <a:chExt cx="362104" cy="405651"/>
                </a:xfrm>
              </p:grpSpPr>
              <p:sp>
                <p:nvSpPr>
                  <p:cNvPr id="24" name="TextBox 23"/>
                  <p:cNvSpPr txBox="1"/>
                  <p:nvPr/>
                </p:nvSpPr>
                <p:spPr>
                  <a:xfrm>
                    <a:off x="3077733" y="426618"/>
                    <a:ext cx="316112" cy="400110"/>
                  </a:xfrm>
                  <a:prstGeom prst="rect">
                    <a:avLst/>
                  </a:prstGeom>
                  <a:noFill/>
                </p:spPr>
                <p:txBody>
                  <a:bodyPr wrap="none" rtlCol="0">
                    <a:spAutoFit/>
                  </a:bodyPr>
                  <a:lstStyle/>
                  <a:p>
                    <a:r>
                      <a:rPr lang="en-US" sz="2000" b="1" dirty="0">
                        <a:latin typeface="LM Roman 10" pitchFamily="50" charset="0"/>
                        <a:cs typeface="Times New Roman" panose="02020603050405020304" pitchFamily="18" charset="0"/>
                      </a:rPr>
                      <a:t>c</a:t>
                    </a:r>
                  </a:p>
                </p:txBody>
              </p:sp>
              <p:sp>
                <p:nvSpPr>
                  <p:cNvPr id="25" name="TextBox 24"/>
                  <p:cNvSpPr txBox="1"/>
                  <p:nvPr/>
                </p:nvSpPr>
                <p:spPr>
                  <a:xfrm>
                    <a:off x="3208683" y="555270"/>
                    <a:ext cx="231154" cy="276999"/>
                  </a:xfrm>
                  <a:prstGeom prst="rect">
                    <a:avLst/>
                  </a:prstGeom>
                  <a:noFill/>
                </p:spPr>
                <p:txBody>
                  <a:bodyPr wrap="none" rtlCol="0">
                    <a:spAutoFit/>
                  </a:bodyPr>
                  <a:lstStyle/>
                  <a:p>
                    <a:r>
                      <a:rPr lang="en-US" sz="1200" i="1" dirty="0" err="1">
                        <a:latin typeface="LM Roman 10" pitchFamily="50" charset="0"/>
                        <a:cs typeface="Times New Roman" panose="02020603050405020304" pitchFamily="18" charset="0"/>
                      </a:rPr>
                      <a:t>i</a:t>
                    </a:r>
                    <a:endParaRPr lang="en-US" sz="1200" i="1" dirty="0">
                      <a:latin typeface="LM Roman 10" pitchFamily="50" charset="0"/>
                      <a:cs typeface="Times New Roman" panose="02020603050405020304" pitchFamily="18" charset="0"/>
                    </a:endParaRPr>
                  </a:p>
                </p:txBody>
              </p:sp>
            </p:grpSp>
            <p:sp>
              <p:nvSpPr>
                <p:cNvPr id="30" name="Arc 29"/>
                <p:cNvSpPr/>
                <p:nvPr/>
              </p:nvSpPr>
              <p:spPr>
                <a:xfrm>
                  <a:off x="9577106" y="1390330"/>
                  <a:ext cx="966390" cy="966390"/>
                </a:xfrm>
                <a:prstGeom prst="arc">
                  <a:avLst>
                    <a:gd name="adj1" fmla="val 17429246"/>
                    <a:gd name="adj2" fmla="val 19646224"/>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1" name="Group 30"/>
              <p:cNvGrpSpPr/>
              <p:nvPr/>
            </p:nvGrpSpPr>
            <p:grpSpPr>
              <a:xfrm>
                <a:off x="9670716" y="1498207"/>
                <a:ext cx="517667" cy="426307"/>
                <a:chOff x="3063444" y="408355"/>
                <a:chExt cx="517667" cy="426307"/>
              </a:xfrm>
            </p:grpSpPr>
            <p:sp>
              <p:nvSpPr>
                <p:cNvPr id="32" name="TextBox 31"/>
                <p:cNvSpPr txBox="1"/>
                <p:nvPr/>
              </p:nvSpPr>
              <p:spPr>
                <a:xfrm>
                  <a:off x="3063444" y="426618"/>
                  <a:ext cx="316112" cy="400110"/>
                </a:xfrm>
                <a:prstGeom prst="rect">
                  <a:avLst/>
                </a:prstGeom>
                <a:noFill/>
              </p:spPr>
              <p:txBody>
                <a:bodyPr wrap="none" rtlCol="0">
                  <a:spAutoFit/>
                </a:bodyPr>
                <a:lstStyle/>
                <a:p>
                  <a:r>
                    <a:rPr lang="en-US" sz="2000" b="1" dirty="0">
                      <a:latin typeface="LM Roman 10" pitchFamily="50" charset="0"/>
                      <a:cs typeface="Times New Roman" panose="02020603050405020304" pitchFamily="18" charset="0"/>
                    </a:rPr>
                    <a:t>c</a:t>
                  </a:r>
                </a:p>
              </p:txBody>
            </p:sp>
            <p:sp>
              <p:nvSpPr>
                <p:cNvPr id="33" name="TextBox 32"/>
                <p:cNvSpPr txBox="1"/>
                <p:nvPr/>
              </p:nvSpPr>
              <p:spPr>
                <a:xfrm>
                  <a:off x="3199275" y="408355"/>
                  <a:ext cx="381836" cy="276999"/>
                </a:xfrm>
                <a:prstGeom prst="rect">
                  <a:avLst/>
                </a:prstGeom>
                <a:noFill/>
              </p:spPr>
              <p:txBody>
                <a:bodyPr wrap="none" rtlCol="0">
                  <a:spAutoFit/>
                </a:bodyPr>
                <a:lstStyle/>
                <a:p>
                  <a:r>
                    <a:rPr lang="en-US" sz="1200" dirty="0">
                      <a:latin typeface="Nimbus Roman No9 L" panose="02000503000000000000" pitchFamily="2" charset="0"/>
                      <a:cs typeface="Times New Roman" panose="02020603050405020304" pitchFamily="18" charset="0"/>
                    </a:rPr>
                    <a:t>ply</a:t>
                  </a:r>
                </a:p>
              </p:txBody>
            </p:sp>
            <p:sp>
              <p:nvSpPr>
                <p:cNvPr id="34" name="TextBox 33"/>
                <p:cNvSpPr txBox="1"/>
                <p:nvPr/>
              </p:nvSpPr>
              <p:spPr>
                <a:xfrm>
                  <a:off x="3218920" y="557663"/>
                  <a:ext cx="231154" cy="276999"/>
                </a:xfrm>
                <a:prstGeom prst="rect">
                  <a:avLst/>
                </a:prstGeom>
                <a:noFill/>
              </p:spPr>
              <p:txBody>
                <a:bodyPr wrap="none" rtlCol="0">
                  <a:spAutoFit/>
                </a:bodyPr>
                <a:lstStyle/>
                <a:p>
                  <a:r>
                    <a:rPr lang="en-US" sz="1200" i="1" dirty="0" err="1">
                      <a:latin typeface="LM Roman 10" pitchFamily="50" charset="0"/>
                      <a:cs typeface="Times New Roman" panose="02020603050405020304" pitchFamily="18" charset="0"/>
                    </a:rPr>
                    <a:t>j</a:t>
                  </a:r>
                  <a:endParaRPr lang="en-US" sz="1200" i="1" dirty="0">
                    <a:latin typeface="LM Roman 10" pitchFamily="50" charset="0"/>
                    <a:cs typeface="Times New Roman" panose="02020603050405020304" pitchFamily="18" charset="0"/>
                  </a:endParaRPr>
                </a:p>
              </p:txBody>
            </p:sp>
          </p:grpSp>
          <p:cxnSp>
            <p:nvCxnSpPr>
              <p:cNvPr id="35" name="Straight Arrow Connector 34"/>
              <p:cNvCxnSpPr>
                <a:stCxn id="12" idx="4"/>
              </p:cNvCxnSpPr>
              <p:nvPr/>
            </p:nvCxnSpPr>
            <p:spPr>
              <a:xfrm flipV="1">
                <a:off x="9587783" y="1992714"/>
                <a:ext cx="21979" cy="1082996"/>
              </a:xfrm>
              <a:prstGeom prst="straightConnector1">
                <a:avLst/>
              </a:prstGeom>
              <a:ln w="1905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2" idx="2"/>
              </p:cNvCxnSpPr>
              <p:nvPr/>
            </p:nvCxnSpPr>
            <p:spPr>
              <a:xfrm>
                <a:off x="9560026" y="3047953"/>
                <a:ext cx="1044175" cy="16379"/>
              </a:xfrm>
              <a:prstGeom prst="straightConnector1">
                <a:avLst/>
              </a:prstGeom>
              <a:ln w="1905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9" idx="5"/>
              </p:cNvCxnSpPr>
              <p:nvPr/>
            </p:nvCxnSpPr>
            <p:spPr>
              <a:xfrm>
                <a:off x="10071119" y="1884343"/>
                <a:ext cx="848289" cy="362838"/>
              </a:xfrm>
              <a:prstGeom prst="straightConnector1">
                <a:avLst/>
              </a:prstGeom>
              <a:ln>
                <a:solidFill>
                  <a:srgbClr val="C00000"/>
                </a:solidFill>
                <a:headEnd type="none" w="med" len="med"/>
                <a:tailEnd type="arrow" w="med" len="med"/>
              </a:ln>
            </p:spPr>
            <p:style>
              <a:lnRef idx="1">
                <a:schemeClr val="accent2"/>
              </a:lnRef>
              <a:fillRef idx="0">
                <a:schemeClr val="accent2"/>
              </a:fillRef>
              <a:effectRef idx="0">
                <a:schemeClr val="accent2"/>
              </a:effectRef>
              <a:fontRef idx="minor">
                <a:schemeClr val="tx1"/>
              </a:fontRef>
            </p:style>
          </p:cxnSp>
          <p:cxnSp>
            <p:nvCxnSpPr>
              <p:cNvPr id="38" name="Straight Arrow Connector 37"/>
              <p:cNvCxnSpPr>
                <a:stCxn id="19" idx="7"/>
              </p:cNvCxnSpPr>
              <p:nvPr/>
            </p:nvCxnSpPr>
            <p:spPr>
              <a:xfrm flipV="1">
                <a:off x="10071119" y="1047902"/>
                <a:ext cx="295838" cy="800519"/>
              </a:xfrm>
              <a:prstGeom prst="straightConnector1">
                <a:avLst/>
              </a:prstGeom>
              <a:ln w="190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10114481" y="2629369"/>
                <a:ext cx="745923" cy="464563"/>
                <a:chOff x="5529462" y="5120715"/>
                <a:chExt cx="745923" cy="464563"/>
              </a:xfrm>
            </p:grpSpPr>
            <p:sp>
              <p:nvSpPr>
                <p:cNvPr id="40" name="TextBox 39"/>
                <p:cNvSpPr txBox="1"/>
                <p:nvPr/>
              </p:nvSpPr>
              <p:spPr>
                <a:xfrm>
                  <a:off x="5608127" y="5120715"/>
                  <a:ext cx="312906" cy="400110"/>
                </a:xfrm>
                <a:prstGeom prst="rect">
                  <a:avLst/>
                </a:prstGeom>
                <a:noFill/>
              </p:spPr>
              <p:txBody>
                <a:bodyPr wrap="none" rtlCol="0">
                  <a:spAutoFit/>
                </a:bodyPr>
                <a:lstStyle/>
                <a:p>
                  <a:r>
                    <a:rPr lang="en-US" sz="2000" dirty="0">
                      <a:latin typeface="LM Roman 10" pitchFamily="50" charset="0"/>
                    </a:rPr>
                    <a:t>ˆ</a:t>
                  </a:r>
                </a:p>
              </p:txBody>
            </p:sp>
            <p:grpSp>
              <p:nvGrpSpPr>
                <p:cNvPr id="41" name="Group 40"/>
                <p:cNvGrpSpPr/>
                <p:nvPr/>
              </p:nvGrpSpPr>
              <p:grpSpPr>
                <a:xfrm>
                  <a:off x="5529462" y="5145869"/>
                  <a:ext cx="745923" cy="439409"/>
                  <a:chOff x="3032127" y="408277"/>
                  <a:chExt cx="745923" cy="439409"/>
                </a:xfrm>
              </p:grpSpPr>
              <p:sp>
                <p:nvSpPr>
                  <p:cNvPr id="42" name="TextBox 41"/>
                  <p:cNvSpPr txBox="1"/>
                  <p:nvPr/>
                </p:nvSpPr>
                <p:spPr>
                  <a:xfrm>
                    <a:off x="3032127" y="447576"/>
                    <a:ext cx="394659" cy="400110"/>
                  </a:xfrm>
                  <a:prstGeom prst="rect">
                    <a:avLst/>
                  </a:prstGeom>
                  <a:noFill/>
                </p:spPr>
                <p:txBody>
                  <a:bodyPr wrap="none" rtlCol="0">
                    <a:spAutoFit/>
                  </a:bodyPr>
                  <a:lstStyle/>
                  <a:p>
                    <a:pPr algn="r"/>
                    <a:r>
                      <a:rPr lang="en-US" sz="2000" b="1" dirty="0">
                        <a:latin typeface="LM Roman 10" pitchFamily="50" charset="0"/>
                        <a:cs typeface="Times New Roman" panose="02020603050405020304" pitchFamily="18" charset="0"/>
                      </a:rPr>
                      <a:t>B</a:t>
                    </a:r>
                  </a:p>
                </p:txBody>
              </p:sp>
              <p:sp>
                <p:nvSpPr>
                  <p:cNvPr id="43" name="TextBox 42"/>
                  <p:cNvSpPr txBox="1"/>
                  <p:nvPr/>
                </p:nvSpPr>
                <p:spPr>
                  <a:xfrm>
                    <a:off x="3252105" y="408277"/>
                    <a:ext cx="525945" cy="276999"/>
                  </a:xfrm>
                  <a:prstGeom prst="rect">
                    <a:avLst/>
                  </a:prstGeom>
                  <a:noFill/>
                </p:spPr>
                <p:txBody>
                  <a:bodyPr wrap="square" rtlCol="0">
                    <a:spAutoFit/>
                  </a:bodyPr>
                  <a:lstStyle/>
                  <a:p>
                    <a:r>
                      <a:rPr lang="en-US" sz="1200" dirty="0">
                        <a:latin typeface="Nimbus Roman No9 L" panose="02000503000000000000" pitchFamily="2" charset="0"/>
                        <a:cs typeface="Times New Roman" panose="02020603050405020304" pitchFamily="18" charset="0"/>
                      </a:rPr>
                      <a:t>yarn</a:t>
                    </a:r>
                  </a:p>
                </p:txBody>
              </p:sp>
            </p:grpSp>
          </p:grpSp>
          <p:grpSp>
            <p:nvGrpSpPr>
              <p:cNvPr id="44" name="Group 43"/>
              <p:cNvGrpSpPr/>
              <p:nvPr/>
            </p:nvGrpSpPr>
            <p:grpSpPr>
              <a:xfrm>
                <a:off x="8955336" y="1994419"/>
                <a:ext cx="700660" cy="452055"/>
                <a:chOff x="5517456" y="5117030"/>
                <a:chExt cx="700660" cy="452055"/>
              </a:xfrm>
            </p:grpSpPr>
            <p:sp>
              <p:nvSpPr>
                <p:cNvPr id="45" name="TextBox 44"/>
                <p:cNvSpPr txBox="1"/>
                <p:nvPr/>
              </p:nvSpPr>
              <p:spPr>
                <a:xfrm>
                  <a:off x="5604952" y="5117540"/>
                  <a:ext cx="312906" cy="400110"/>
                </a:xfrm>
                <a:prstGeom prst="rect">
                  <a:avLst/>
                </a:prstGeom>
                <a:noFill/>
              </p:spPr>
              <p:txBody>
                <a:bodyPr wrap="none" rtlCol="0">
                  <a:spAutoFit/>
                </a:bodyPr>
                <a:lstStyle/>
                <a:p>
                  <a:r>
                    <a:rPr lang="en-US" sz="2000" dirty="0">
                      <a:latin typeface="LM Roman 10" pitchFamily="50" charset="0"/>
                    </a:rPr>
                    <a:t>ˆ</a:t>
                  </a:r>
                </a:p>
              </p:txBody>
            </p:sp>
            <p:grpSp>
              <p:nvGrpSpPr>
                <p:cNvPr id="46" name="Group 45"/>
                <p:cNvGrpSpPr/>
                <p:nvPr/>
              </p:nvGrpSpPr>
              <p:grpSpPr>
                <a:xfrm>
                  <a:off x="5517456" y="5117030"/>
                  <a:ext cx="700660" cy="452055"/>
                  <a:chOff x="3020121" y="379438"/>
                  <a:chExt cx="700660" cy="452055"/>
                </a:xfrm>
              </p:grpSpPr>
              <p:sp>
                <p:nvSpPr>
                  <p:cNvPr id="47" name="TextBox 46"/>
                  <p:cNvSpPr txBox="1"/>
                  <p:nvPr/>
                </p:nvSpPr>
                <p:spPr>
                  <a:xfrm>
                    <a:off x="3020121" y="431383"/>
                    <a:ext cx="415498" cy="400110"/>
                  </a:xfrm>
                  <a:prstGeom prst="rect">
                    <a:avLst/>
                  </a:prstGeom>
                  <a:noFill/>
                </p:spPr>
                <p:txBody>
                  <a:bodyPr wrap="none" rtlCol="0">
                    <a:spAutoFit/>
                  </a:bodyPr>
                  <a:lstStyle/>
                  <a:p>
                    <a:pPr algn="r"/>
                    <a:r>
                      <a:rPr lang="en-US" sz="2000" b="1" dirty="0">
                        <a:latin typeface="LM Roman 10" pitchFamily="50" charset="0"/>
                        <a:cs typeface="Times New Roman" panose="02020603050405020304" pitchFamily="18" charset="0"/>
                      </a:rPr>
                      <a:t>N</a:t>
                    </a:r>
                  </a:p>
                </p:txBody>
              </p:sp>
              <p:sp>
                <p:nvSpPr>
                  <p:cNvPr id="48" name="TextBox 47"/>
                  <p:cNvSpPr txBox="1"/>
                  <p:nvPr/>
                </p:nvSpPr>
                <p:spPr>
                  <a:xfrm>
                    <a:off x="3262001" y="379438"/>
                    <a:ext cx="458780" cy="276999"/>
                  </a:xfrm>
                  <a:prstGeom prst="rect">
                    <a:avLst/>
                  </a:prstGeom>
                  <a:noFill/>
                </p:spPr>
                <p:txBody>
                  <a:bodyPr wrap="none" rtlCol="0">
                    <a:spAutoFit/>
                  </a:bodyPr>
                  <a:lstStyle/>
                  <a:p>
                    <a:r>
                      <a:rPr lang="en-US" sz="1200" dirty="0">
                        <a:latin typeface="Nimbus Roman No9 L" panose="02000503000000000000" pitchFamily="2" charset="0"/>
                        <a:cs typeface="Times New Roman" panose="02020603050405020304" pitchFamily="18" charset="0"/>
                      </a:rPr>
                      <a:t>yarn</a:t>
                    </a:r>
                  </a:p>
                </p:txBody>
              </p:sp>
            </p:grpSp>
          </p:grpSp>
          <p:grpSp>
            <p:nvGrpSpPr>
              <p:cNvPr id="49" name="Group 48"/>
              <p:cNvGrpSpPr/>
              <p:nvPr/>
            </p:nvGrpSpPr>
            <p:grpSpPr>
              <a:xfrm>
                <a:off x="9811163" y="747790"/>
                <a:ext cx="620541" cy="473764"/>
                <a:chOff x="5517456" y="5117540"/>
                <a:chExt cx="620541" cy="473764"/>
              </a:xfrm>
            </p:grpSpPr>
            <p:sp>
              <p:nvSpPr>
                <p:cNvPr id="50" name="TextBox 49"/>
                <p:cNvSpPr txBox="1"/>
                <p:nvPr/>
              </p:nvSpPr>
              <p:spPr>
                <a:xfrm>
                  <a:off x="5604952" y="5117540"/>
                  <a:ext cx="312906" cy="400110"/>
                </a:xfrm>
                <a:prstGeom prst="rect">
                  <a:avLst/>
                </a:prstGeom>
                <a:noFill/>
              </p:spPr>
              <p:txBody>
                <a:bodyPr wrap="none" rtlCol="0">
                  <a:spAutoFit/>
                </a:bodyPr>
                <a:lstStyle/>
                <a:p>
                  <a:r>
                    <a:rPr lang="en-US" sz="2000" dirty="0">
                      <a:latin typeface="LM Roman 10" pitchFamily="50" charset="0"/>
                    </a:rPr>
                    <a:t>ˆ</a:t>
                  </a:r>
                </a:p>
              </p:txBody>
            </p:sp>
            <p:grpSp>
              <p:nvGrpSpPr>
                <p:cNvPr id="51" name="Group 50"/>
                <p:cNvGrpSpPr/>
                <p:nvPr/>
              </p:nvGrpSpPr>
              <p:grpSpPr>
                <a:xfrm>
                  <a:off x="5517456" y="5148780"/>
                  <a:ext cx="620541" cy="442524"/>
                  <a:chOff x="3020121" y="411188"/>
                  <a:chExt cx="620541" cy="442524"/>
                </a:xfrm>
              </p:grpSpPr>
              <p:sp>
                <p:nvSpPr>
                  <p:cNvPr id="52" name="TextBox 51"/>
                  <p:cNvSpPr txBox="1"/>
                  <p:nvPr/>
                </p:nvSpPr>
                <p:spPr>
                  <a:xfrm>
                    <a:off x="3020121" y="450433"/>
                    <a:ext cx="415498" cy="400110"/>
                  </a:xfrm>
                  <a:prstGeom prst="rect">
                    <a:avLst/>
                  </a:prstGeom>
                  <a:noFill/>
                </p:spPr>
                <p:txBody>
                  <a:bodyPr wrap="none" rtlCol="0">
                    <a:spAutoFit/>
                  </a:bodyPr>
                  <a:lstStyle/>
                  <a:p>
                    <a:pPr algn="r"/>
                    <a:r>
                      <a:rPr lang="en-US" sz="2000" b="1" dirty="0">
                        <a:latin typeface="LM Roman 10" pitchFamily="50" charset="0"/>
                        <a:cs typeface="Times New Roman" panose="02020603050405020304" pitchFamily="18" charset="0"/>
                      </a:rPr>
                      <a:t>N</a:t>
                    </a:r>
                  </a:p>
                </p:txBody>
              </p:sp>
              <p:sp>
                <p:nvSpPr>
                  <p:cNvPr id="53" name="TextBox 52"/>
                  <p:cNvSpPr txBox="1"/>
                  <p:nvPr/>
                </p:nvSpPr>
                <p:spPr>
                  <a:xfrm>
                    <a:off x="3258826" y="411188"/>
                    <a:ext cx="381836" cy="276999"/>
                  </a:xfrm>
                  <a:prstGeom prst="rect">
                    <a:avLst/>
                  </a:prstGeom>
                  <a:noFill/>
                </p:spPr>
                <p:txBody>
                  <a:bodyPr wrap="none" rtlCol="0">
                    <a:spAutoFit/>
                  </a:bodyPr>
                  <a:lstStyle/>
                  <a:p>
                    <a:r>
                      <a:rPr lang="en-US" sz="1200" dirty="0">
                        <a:latin typeface="Nimbus Roman No9 L" panose="02000503000000000000" pitchFamily="2" charset="0"/>
                        <a:cs typeface="Times New Roman" panose="02020603050405020304" pitchFamily="18" charset="0"/>
                      </a:rPr>
                      <a:t>ply</a:t>
                    </a:r>
                  </a:p>
                </p:txBody>
              </p:sp>
              <p:sp>
                <p:nvSpPr>
                  <p:cNvPr id="54" name="TextBox 53"/>
                  <p:cNvSpPr txBox="1"/>
                  <p:nvPr/>
                </p:nvSpPr>
                <p:spPr>
                  <a:xfrm>
                    <a:off x="3284010" y="576713"/>
                    <a:ext cx="231154" cy="276999"/>
                  </a:xfrm>
                  <a:prstGeom prst="rect">
                    <a:avLst/>
                  </a:prstGeom>
                  <a:noFill/>
                </p:spPr>
                <p:txBody>
                  <a:bodyPr wrap="none" rtlCol="0">
                    <a:spAutoFit/>
                  </a:bodyPr>
                  <a:lstStyle/>
                  <a:p>
                    <a:r>
                      <a:rPr lang="en-US" sz="1200" i="1" dirty="0">
                        <a:latin typeface="LM Roman 10" pitchFamily="50" charset="0"/>
                        <a:cs typeface="Times New Roman" panose="02020603050405020304" pitchFamily="18" charset="0"/>
                      </a:rPr>
                      <a:t>j</a:t>
                    </a:r>
                  </a:p>
                </p:txBody>
              </p:sp>
            </p:grpSp>
          </p:grpSp>
        </p:grpSp>
      </p:grpSp>
      <p:cxnSp>
        <p:nvCxnSpPr>
          <p:cNvPr id="68" name="Straight Connector 67"/>
          <p:cNvCxnSpPr/>
          <p:nvPr/>
        </p:nvCxnSpPr>
        <p:spPr>
          <a:xfrm>
            <a:off x="919843" y="5323511"/>
            <a:ext cx="6400800" cy="0"/>
          </a:xfrm>
          <a:prstGeom prst="line">
            <a:avLst/>
          </a:prstGeom>
        </p:spPr>
        <p:style>
          <a:lnRef idx="1">
            <a:schemeClr val="dk1"/>
          </a:lnRef>
          <a:fillRef idx="0">
            <a:schemeClr val="dk1"/>
          </a:fillRef>
          <a:effectRef idx="0">
            <a:schemeClr val="dk1"/>
          </a:effectRef>
          <a:fontRef idx="minor">
            <a:schemeClr val="tx1"/>
          </a:fontRef>
        </p:style>
      </p:cxnSp>
      <p:sp>
        <p:nvSpPr>
          <p:cNvPr id="69" name="Oval 68"/>
          <p:cNvSpPr/>
          <p:nvPr/>
        </p:nvSpPr>
        <p:spPr>
          <a:xfrm>
            <a:off x="838200" y="5241868"/>
            <a:ext cx="163286" cy="16328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charset="0"/>
              <a:ea typeface="Times New Roman" charset="0"/>
              <a:cs typeface="Times New Roman" charset="0"/>
            </a:endParaRPr>
          </a:p>
        </p:txBody>
      </p:sp>
      <p:sp>
        <p:nvSpPr>
          <p:cNvPr id="70" name="Oval 69"/>
          <p:cNvSpPr/>
          <p:nvPr/>
        </p:nvSpPr>
        <p:spPr>
          <a:xfrm>
            <a:off x="7239000" y="5241868"/>
            <a:ext cx="163286" cy="16328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71" name="Oval 70"/>
          <p:cNvSpPr/>
          <p:nvPr/>
        </p:nvSpPr>
        <p:spPr>
          <a:xfrm>
            <a:off x="4038600" y="5241868"/>
            <a:ext cx="163286" cy="16328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72" name="Oval 71"/>
          <p:cNvSpPr/>
          <p:nvPr/>
        </p:nvSpPr>
        <p:spPr>
          <a:xfrm>
            <a:off x="5638800" y="5241868"/>
            <a:ext cx="163286" cy="16328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73" name="Oval 72"/>
          <p:cNvSpPr/>
          <p:nvPr/>
        </p:nvSpPr>
        <p:spPr>
          <a:xfrm>
            <a:off x="2356757" y="5233704"/>
            <a:ext cx="163286" cy="16328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74" name="Oval 73"/>
          <p:cNvSpPr/>
          <p:nvPr/>
        </p:nvSpPr>
        <p:spPr>
          <a:xfrm>
            <a:off x="2880632" y="5269480"/>
            <a:ext cx="111579" cy="111579"/>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75" name="Oval 74"/>
          <p:cNvSpPr/>
          <p:nvPr/>
        </p:nvSpPr>
        <p:spPr>
          <a:xfrm>
            <a:off x="2707377" y="4869174"/>
            <a:ext cx="455367" cy="908673"/>
          </a:xfrm>
          <a:prstGeom prst="ellipse">
            <a:avLst/>
          </a:prstGeom>
          <a:noFill/>
          <a:ln>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928" y="1942266"/>
            <a:ext cx="6106377" cy="98881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3385419"/>
            <a:ext cx="5836908" cy="960954"/>
          </a:xfrm>
          <a:prstGeom prst="rect">
            <a:avLst/>
          </a:prstGeom>
        </p:spPr>
      </p:pic>
      <p:grpSp>
        <p:nvGrpSpPr>
          <p:cNvPr id="77" name="Group 76"/>
          <p:cNvGrpSpPr/>
          <p:nvPr/>
        </p:nvGrpSpPr>
        <p:grpSpPr>
          <a:xfrm>
            <a:off x="10571191" y="3181096"/>
            <a:ext cx="602877" cy="467172"/>
            <a:chOff x="5528770" y="5120963"/>
            <a:chExt cx="602877" cy="467172"/>
          </a:xfrm>
        </p:grpSpPr>
        <p:sp>
          <p:nvSpPr>
            <p:cNvPr id="78" name="TextBox 77"/>
            <p:cNvSpPr txBox="1"/>
            <p:nvPr/>
          </p:nvSpPr>
          <p:spPr>
            <a:xfrm>
              <a:off x="5606241" y="5120963"/>
              <a:ext cx="312906" cy="400110"/>
            </a:xfrm>
            <a:prstGeom prst="rect">
              <a:avLst/>
            </a:prstGeom>
            <a:noFill/>
          </p:spPr>
          <p:txBody>
            <a:bodyPr wrap="none" rtlCol="0">
              <a:spAutoFit/>
            </a:bodyPr>
            <a:lstStyle/>
            <a:p>
              <a:r>
                <a:rPr lang="en-US" sz="2000" dirty="0">
                  <a:latin typeface="LM Roman 10" pitchFamily="50" charset="0"/>
                </a:rPr>
                <a:t>ˆ</a:t>
              </a:r>
            </a:p>
          </p:txBody>
        </p:sp>
        <p:grpSp>
          <p:nvGrpSpPr>
            <p:cNvPr id="79" name="Group 78"/>
            <p:cNvGrpSpPr/>
            <p:nvPr/>
          </p:nvGrpSpPr>
          <p:grpSpPr>
            <a:xfrm>
              <a:off x="5528770" y="5136080"/>
              <a:ext cx="602877" cy="452055"/>
              <a:chOff x="3031435" y="398488"/>
              <a:chExt cx="602877" cy="452055"/>
            </a:xfrm>
          </p:grpSpPr>
          <p:sp>
            <p:nvSpPr>
              <p:cNvPr id="80" name="TextBox 79"/>
              <p:cNvSpPr txBox="1"/>
              <p:nvPr/>
            </p:nvSpPr>
            <p:spPr>
              <a:xfrm>
                <a:off x="3031435" y="450433"/>
                <a:ext cx="394659" cy="400110"/>
              </a:xfrm>
              <a:prstGeom prst="rect">
                <a:avLst/>
              </a:prstGeom>
              <a:noFill/>
            </p:spPr>
            <p:txBody>
              <a:bodyPr wrap="none" rtlCol="0">
                <a:spAutoFit/>
              </a:bodyPr>
              <a:lstStyle/>
              <a:p>
                <a:pPr algn="r"/>
                <a:r>
                  <a:rPr lang="en-US" sz="2000" b="1" dirty="0">
                    <a:latin typeface="LM Roman 10" pitchFamily="50" charset="0"/>
                    <a:cs typeface="Times New Roman" panose="02020603050405020304" pitchFamily="18" charset="0"/>
                  </a:rPr>
                  <a:t>B</a:t>
                </a:r>
              </a:p>
            </p:txBody>
          </p:sp>
          <p:sp>
            <p:nvSpPr>
              <p:cNvPr id="81" name="TextBox 80"/>
              <p:cNvSpPr txBox="1"/>
              <p:nvPr/>
            </p:nvSpPr>
            <p:spPr>
              <a:xfrm>
                <a:off x="3252476" y="398488"/>
                <a:ext cx="381836" cy="276999"/>
              </a:xfrm>
              <a:prstGeom prst="rect">
                <a:avLst/>
              </a:prstGeom>
              <a:noFill/>
            </p:spPr>
            <p:txBody>
              <a:bodyPr wrap="none" rtlCol="0">
                <a:spAutoFit/>
              </a:bodyPr>
              <a:lstStyle/>
              <a:p>
                <a:r>
                  <a:rPr lang="en-US" sz="1200" dirty="0">
                    <a:latin typeface="Nimbus Roman No9 L" panose="02000503000000000000" pitchFamily="2" charset="0"/>
                    <a:cs typeface="Times New Roman" panose="02020603050405020304" pitchFamily="18" charset="0"/>
                  </a:rPr>
                  <a:t>ply</a:t>
                </a:r>
              </a:p>
            </p:txBody>
          </p:sp>
          <p:sp>
            <p:nvSpPr>
              <p:cNvPr id="82" name="TextBox 81"/>
              <p:cNvSpPr txBox="1"/>
              <p:nvPr/>
            </p:nvSpPr>
            <p:spPr>
              <a:xfrm>
                <a:off x="3252260" y="564013"/>
                <a:ext cx="231154" cy="276999"/>
              </a:xfrm>
              <a:prstGeom prst="rect">
                <a:avLst/>
              </a:prstGeom>
              <a:noFill/>
            </p:spPr>
            <p:txBody>
              <a:bodyPr wrap="none" rtlCol="0">
                <a:spAutoFit/>
              </a:bodyPr>
              <a:lstStyle/>
              <a:p>
                <a:r>
                  <a:rPr lang="en-US" sz="1200" i="1" dirty="0">
                    <a:latin typeface="LM Roman 10" pitchFamily="50" charset="0"/>
                    <a:cs typeface="Times New Roman" panose="02020603050405020304" pitchFamily="18" charset="0"/>
                  </a:rPr>
                  <a:t>j</a:t>
                </a:r>
              </a:p>
            </p:txBody>
          </p:sp>
        </p:grpSp>
      </p:grpSp>
    </p:spTree>
    <p:extLst>
      <p:ext uri="{BB962C8B-B14F-4D97-AF65-F5344CB8AC3E}">
        <p14:creationId xmlns:p14="http://schemas.microsoft.com/office/powerpoint/2010/main" val="365474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anose="02020603050405020304" pitchFamily="18" charset="0"/>
              </a:rPr>
              <a:t>Fiber Generation</a:t>
            </a:r>
            <a:endParaRPr lang="en-US" dirty="0">
              <a:ea typeface="Times New Roman" charset="0"/>
              <a:cs typeface="Times New Roman" charset="0"/>
            </a:endParaRPr>
          </a:p>
        </p:txBody>
      </p:sp>
      <p:sp>
        <p:nvSpPr>
          <p:cNvPr id="8" name="TextBox 7"/>
          <p:cNvSpPr txBox="1"/>
          <p:nvPr/>
        </p:nvSpPr>
        <p:spPr>
          <a:xfrm rot="19024621">
            <a:off x="8478353" y="1787048"/>
            <a:ext cx="1979754" cy="2040321"/>
          </a:xfrm>
          <a:prstGeom prst="rect">
            <a:avLst/>
          </a:prstGeom>
          <a:noFill/>
        </p:spPr>
        <p:txBody>
          <a:bodyPr wrap="none" rtlCol="0">
            <a:prstTxWarp prst="textArchUp">
              <a:avLst/>
            </a:prstTxWarp>
            <a:spAutoFit/>
          </a:bodyPr>
          <a:lstStyle/>
          <a:p>
            <a:pPr algn="ctr"/>
            <a:r>
              <a:rPr lang="en-US" sz="1600" dirty="0">
                <a:solidFill>
                  <a:srgbClr val="C00000"/>
                </a:solidFill>
                <a:latin typeface="Nimbus Roman No9 L" panose="02000503000000000000" pitchFamily="2" charset="0"/>
                <a:cs typeface="Times New Roman" panose="02020603050405020304" pitchFamily="18" charset="0"/>
              </a:rPr>
              <a:t>ply boundary</a:t>
            </a:r>
          </a:p>
        </p:txBody>
      </p:sp>
      <p:sp>
        <p:nvSpPr>
          <p:cNvPr id="11" name="Oval 10"/>
          <p:cNvSpPr/>
          <p:nvPr/>
        </p:nvSpPr>
        <p:spPr>
          <a:xfrm rot="1261143">
            <a:off x="8330625" y="1729541"/>
            <a:ext cx="3555806" cy="2402604"/>
          </a:xfrm>
          <a:prstGeom prst="ellipse">
            <a:avLst/>
          </a:prstGeom>
          <a:no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9" name="Oval 8"/>
          <p:cNvSpPr/>
          <p:nvPr/>
        </p:nvSpPr>
        <p:spPr>
          <a:xfrm>
            <a:off x="7232046" y="1645920"/>
            <a:ext cx="4872996" cy="4872996"/>
          </a:xfrm>
          <a:prstGeom prst="ellipse">
            <a:avLst/>
          </a:prstGeom>
          <a:noFill/>
          <a:ln w="127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endCxn id="19" idx="4"/>
          </p:cNvCxnSpPr>
          <p:nvPr/>
        </p:nvCxnSpPr>
        <p:spPr>
          <a:xfrm flipV="1">
            <a:off x="9684759" y="2894764"/>
            <a:ext cx="452891" cy="1129403"/>
          </a:xfrm>
          <a:prstGeom prst="straightConnector1">
            <a:avLst/>
          </a:prstGeom>
          <a:ln w="254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9644518" y="4023178"/>
            <a:ext cx="55514" cy="5551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0119393" y="2851107"/>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a:cxnSpLocks/>
          </p:cNvCxnSpPr>
          <p:nvPr/>
        </p:nvCxnSpPr>
        <p:spPr>
          <a:xfrm flipV="1">
            <a:off x="10147214" y="1809473"/>
            <a:ext cx="388768" cy="1055779"/>
          </a:xfrm>
          <a:prstGeom prst="straightConnector1">
            <a:avLst/>
          </a:prstGeom>
          <a:ln w="12700">
            <a:solidFill>
              <a:srgbClr val="C0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a:stCxn id="19" idx="5"/>
          </p:cNvCxnSpPr>
          <p:nvPr/>
        </p:nvCxnSpPr>
        <p:spPr>
          <a:xfrm>
            <a:off x="10155611" y="2887325"/>
            <a:ext cx="1609094" cy="681212"/>
          </a:xfrm>
          <a:prstGeom prst="straightConnector1">
            <a:avLst/>
          </a:prstGeom>
          <a:ln w="12700">
            <a:solidFill>
              <a:srgbClr val="C0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10112250" y="2843964"/>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9015870" y="3915753"/>
            <a:ext cx="593836" cy="412361"/>
            <a:chOff x="3126944" y="455642"/>
            <a:chExt cx="593836" cy="412361"/>
          </a:xfrm>
        </p:grpSpPr>
        <p:sp>
          <p:nvSpPr>
            <p:cNvPr id="21" name="TextBox 20"/>
            <p:cNvSpPr txBox="1"/>
            <p:nvPr/>
          </p:nvSpPr>
          <p:spPr>
            <a:xfrm>
              <a:off x="3126944" y="467893"/>
              <a:ext cx="316112" cy="400110"/>
            </a:xfrm>
            <a:prstGeom prst="rect">
              <a:avLst/>
            </a:prstGeom>
            <a:noFill/>
          </p:spPr>
          <p:txBody>
            <a:bodyPr wrap="none" rtlCol="0">
              <a:spAutoFit/>
            </a:bodyPr>
            <a:lstStyle/>
            <a:p>
              <a:r>
                <a:rPr lang="en-US" sz="2000" b="1" dirty="0">
                  <a:latin typeface="LM Roman 10" pitchFamily="50" charset="0"/>
                  <a:cs typeface="Times New Roman" panose="02020603050405020304" pitchFamily="18" charset="0"/>
                </a:rPr>
                <a:t>c</a:t>
              </a:r>
            </a:p>
          </p:txBody>
        </p:sp>
        <p:sp>
          <p:nvSpPr>
            <p:cNvPr id="22" name="TextBox 21"/>
            <p:cNvSpPr txBox="1"/>
            <p:nvPr/>
          </p:nvSpPr>
          <p:spPr>
            <a:xfrm>
              <a:off x="3262000" y="455642"/>
              <a:ext cx="458780" cy="276999"/>
            </a:xfrm>
            <a:prstGeom prst="rect">
              <a:avLst/>
            </a:prstGeom>
            <a:noFill/>
          </p:spPr>
          <p:txBody>
            <a:bodyPr wrap="none" rtlCol="0">
              <a:spAutoFit/>
            </a:bodyPr>
            <a:lstStyle/>
            <a:p>
              <a:r>
                <a:rPr lang="en-US" sz="1200" dirty="0">
                  <a:latin typeface="Nimbus Roman No9 L" panose="02000503000000000000" pitchFamily="2" charset="0"/>
                  <a:cs typeface="Times New Roman" panose="02020603050405020304" pitchFamily="18" charset="0"/>
                </a:rPr>
                <a:t>yarn</a:t>
              </a:r>
            </a:p>
          </p:txBody>
        </p:sp>
      </p:grpSp>
      <p:cxnSp>
        <p:nvCxnSpPr>
          <p:cNvPr id="26" name="Straight Connector 25"/>
          <p:cNvCxnSpPr>
            <a:cxnSpLocks/>
            <a:endCxn id="9" idx="6"/>
          </p:cNvCxnSpPr>
          <p:nvPr/>
        </p:nvCxnSpPr>
        <p:spPr>
          <a:xfrm>
            <a:off x="9674220" y="4052211"/>
            <a:ext cx="2430822" cy="3020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2" idx="0"/>
          </p:cNvCxnSpPr>
          <p:nvPr/>
        </p:nvCxnSpPr>
        <p:spPr>
          <a:xfrm flipV="1">
            <a:off x="9672275" y="1645920"/>
            <a:ext cx="57655" cy="2377258"/>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rot="19005479">
            <a:off x="7132320" y="2171096"/>
            <a:ext cx="1979754" cy="539536"/>
          </a:xfrm>
          <a:prstGeom prst="rect">
            <a:avLst/>
          </a:prstGeom>
          <a:noFill/>
        </p:spPr>
        <p:txBody>
          <a:bodyPr wrap="none" rtlCol="0">
            <a:prstTxWarp prst="textArchUp">
              <a:avLst/>
            </a:prstTxWarp>
            <a:spAutoFit/>
          </a:bodyPr>
          <a:lstStyle/>
          <a:p>
            <a:pPr algn="ctr"/>
            <a:r>
              <a:rPr lang="en-US" sz="1600" dirty="0">
                <a:solidFill>
                  <a:srgbClr val="0070C0"/>
                </a:solidFill>
                <a:latin typeface="Nimbus Roman No9 L" panose="02000503000000000000" pitchFamily="2" charset="0"/>
                <a:cs typeface="Times New Roman" panose="02020603050405020304" pitchFamily="18" charset="0"/>
              </a:rPr>
              <a:t>yarn boundary</a:t>
            </a:r>
          </a:p>
        </p:txBody>
      </p:sp>
      <p:sp>
        <p:nvSpPr>
          <p:cNvPr id="29" name="Arc 28"/>
          <p:cNvSpPr/>
          <p:nvPr/>
        </p:nvSpPr>
        <p:spPr>
          <a:xfrm>
            <a:off x="9184504" y="3567740"/>
            <a:ext cx="966390" cy="966390"/>
          </a:xfrm>
          <a:prstGeom prst="arc">
            <a:avLst>
              <a:gd name="adj1" fmla="val 16327951"/>
              <a:gd name="adj2" fmla="val 17595238"/>
            </a:avLst>
          </a:prstGeom>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 name="Group 2"/>
          <p:cNvGrpSpPr/>
          <p:nvPr/>
        </p:nvGrpSpPr>
        <p:grpSpPr>
          <a:xfrm>
            <a:off x="9661598" y="2125726"/>
            <a:ext cx="1611158" cy="1233976"/>
            <a:chOff x="9577106" y="1122744"/>
            <a:chExt cx="1611158" cy="1233976"/>
          </a:xfrm>
        </p:grpSpPr>
        <p:sp>
          <p:nvSpPr>
            <p:cNvPr id="14" name="Oval 13"/>
            <p:cNvSpPr/>
            <p:nvPr/>
          </p:nvSpPr>
          <p:spPr>
            <a:xfrm>
              <a:off x="10686916" y="1321847"/>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a:stCxn id="19" idx="6"/>
              <a:endCxn id="16" idx="2"/>
            </p:cNvCxnSpPr>
            <p:nvPr/>
          </p:nvCxnSpPr>
          <p:spPr>
            <a:xfrm flipV="1">
              <a:off x="10078558" y="1418772"/>
              <a:ext cx="675781" cy="447610"/>
            </a:xfrm>
            <a:prstGeom prst="straightConnector1">
              <a:avLst/>
            </a:prstGeom>
            <a:ln w="254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10754339" y="1393372"/>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10826160" y="1122744"/>
              <a:ext cx="362104" cy="405651"/>
              <a:chOff x="3077733" y="426618"/>
              <a:chExt cx="362104" cy="405651"/>
            </a:xfrm>
          </p:grpSpPr>
          <p:sp>
            <p:nvSpPr>
              <p:cNvPr id="24" name="TextBox 23"/>
              <p:cNvSpPr txBox="1"/>
              <p:nvPr/>
            </p:nvSpPr>
            <p:spPr>
              <a:xfrm>
                <a:off x="3077733" y="426618"/>
                <a:ext cx="316112" cy="400110"/>
              </a:xfrm>
              <a:prstGeom prst="rect">
                <a:avLst/>
              </a:prstGeom>
              <a:noFill/>
            </p:spPr>
            <p:txBody>
              <a:bodyPr wrap="none" rtlCol="0">
                <a:spAutoFit/>
              </a:bodyPr>
              <a:lstStyle/>
              <a:p>
                <a:r>
                  <a:rPr lang="en-US" sz="2000" b="1" dirty="0">
                    <a:latin typeface="LM Roman 10" pitchFamily="50" charset="0"/>
                    <a:cs typeface="Times New Roman" panose="02020603050405020304" pitchFamily="18" charset="0"/>
                  </a:rPr>
                  <a:t>c</a:t>
                </a:r>
              </a:p>
            </p:txBody>
          </p:sp>
          <p:sp>
            <p:nvSpPr>
              <p:cNvPr id="25" name="TextBox 24"/>
              <p:cNvSpPr txBox="1"/>
              <p:nvPr/>
            </p:nvSpPr>
            <p:spPr>
              <a:xfrm>
                <a:off x="3208683" y="555270"/>
                <a:ext cx="231154" cy="276999"/>
              </a:xfrm>
              <a:prstGeom prst="rect">
                <a:avLst/>
              </a:prstGeom>
              <a:noFill/>
            </p:spPr>
            <p:txBody>
              <a:bodyPr wrap="none" rtlCol="0">
                <a:spAutoFit/>
              </a:bodyPr>
              <a:lstStyle/>
              <a:p>
                <a:r>
                  <a:rPr lang="en-US" sz="1200" i="1" dirty="0" err="1">
                    <a:latin typeface="LM Roman 10" pitchFamily="50" charset="0"/>
                    <a:cs typeface="Times New Roman" panose="02020603050405020304" pitchFamily="18" charset="0"/>
                  </a:rPr>
                  <a:t>i</a:t>
                </a:r>
                <a:endParaRPr lang="en-US" sz="1200" i="1" dirty="0">
                  <a:latin typeface="LM Roman 10" pitchFamily="50" charset="0"/>
                  <a:cs typeface="Times New Roman" panose="02020603050405020304" pitchFamily="18" charset="0"/>
                </a:endParaRPr>
              </a:p>
            </p:txBody>
          </p:sp>
        </p:grpSp>
        <p:sp>
          <p:nvSpPr>
            <p:cNvPr id="30" name="Arc 29"/>
            <p:cNvSpPr/>
            <p:nvPr/>
          </p:nvSpPr>
          <p:spPr>
            <a:xfrm>
              <a:off x="9577106" y="1390330"/>
              <a:ext cx="966390" cy="966390"/>
            </a:xfrm>
            <a:prstGeom prst="arc">
              <a:avLst>
                <a:gd name="adj1" fmla="val 17429246"/>
                <a:gd name="adj2" fmla="val 19646224"/>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1" name="Group 30"/>
          <p:cNvGrpSpPr/>
          <p:nvPr/>
        </p:nvGrpSpPr>
        <p:grpSpPr>
          <a:xfrm>
            <a:off x="9755208" y="2501189"/>
            <a:ext cx="517667" cy="426307"/>
            <a:chOff x="3063444" y="408355"/>
            <a:chExt cx="517667" cy="426307"/>
          </a:xfrm>
        </p:grpSpPr>
        <p:sp>
          <p:nvSpPr>
            <p:cNvPr id="32" name="TextBox 31"/>
            <p:cNvSpPr txBox="1"/>
            <p:nvPr/>
          </p:nvSpPr>
          <p:spPr>
            <a:xfrm>
              <a:off x="3063444" y="426618"/>
              <a:ext cx="316112" cy="400110"/>
            </a:xfrm>
            <a:prstGeom prst="rect">
              <a:avLst/>
            </a:prstGeom>
            <a:noFill/>
          </p:spPr>
          <p:txBody>
            <a:bodyPr wrap="none" rtlCol="0">
              <a:spAutoFit/>
            </a:bodyPr>
            <a:lstStyle/>
            <a:p>
              <a:r>
                <a:rPr lang="en-US" sz="2000" b="1" dirty="0">
                  <a:latin typeface="LM Roman 10" pitchFamily="50" charset="0"/>
                  <a:cs typeface="Times New Roman" panose="02020603050405020304" pitchFamily="18" charset="0"/>
                </a:rPr>
                <a:t>c</a:t>
              </a:r>
            </a:p>
          </p:txBody>
        </p:sp>
        <p:sp>
          <p:nvSpPr>
            <p:cNvPr id="33" name="TextBox 32"/>
            <p:cNvSpPr txBox="1"/>
            <p:nvPr/>
          </p:nvSpPr>
          <p:spPr>
            <a:xfrm>
              <a:off x="3199275" y="408355"/>
              <a:ext cx="381836" cy="276999"/>
            </a:xfrm>
            <a:prstGeom prst="rect">
              <a:avLst/>
            </a:prstGeom>
            <a:noFill/>
          </p:spPr>
          <p:txBody>
            <a:bodyPr wrap="none" rtlCol="0">
              <a:spAutoFit/>
            </a:bodyPr>
            <a:lstStyle/>
            <a:p>
              <a:r>
                <a:rPr lang="en-US" sz="1200" dirty="0">
                  <a:latin typeface="Nimbus Roman No9 L" panose="02000503000000000000" pitchFamily="2" charset="0"/>
                  <a:cs typeface="Times New Roman" panose="02020603050405020304" pitchFamily="18" charset="0"/>
                </a:rPr>
                <a:t>ply</a:t>
              </a:r>
            </a:p>
          </p:txBody>
        </p:sp>
        <p:sp>
          <p:nvSpPr>
            <p:cNvPr id="34" name="TextBox 33"/>
            <p:cNvSpPr txBox="1"/>
            <p:nvPr/>
          </p:nvSpPr>
          <p:spPr>
            <a:xfrm>
              <a:off x="3218920" y="557663"/>
              <a:ext cx="231154" cy="276999"/>
            </a:xfrm>
            <a:prstGeom prst="rect">
              <a:avLst/>
            </a:prstGeom>
            <a:noFill/>
          </p:spPr>
          <p:txBody>
            <a:bodyPr wrap="none" rtlCol="0">
              <a:spAutoFit/>
            </a:bodyPr>
            <a:lstStyle/>
            <a:p>
              <a:r>
                <a:rPr lang="en-US" sz="1200" i="1" dirty="0" err="1">
                  <a:latin typeface="LM Roman 10" pitchFamily="50" charset="0"/>
                  <a:cs typeface="Times New Roman" panose="02020603050405020304" pitchFamily="18" charset="0"/>
                </a:rPr>
                <a:t>j</a:t>
              </a:r>
              <a:endParaRPr lang="en-US" sz="1200" i="1" dirty="0">
                <a:latin typeface="LM Roman 10" pitchFamily="50" charset="0"/>
                <a:cs typeface="Times New Roman" panose="02020603050405020304" pitchFamily="18" charset="0"/>
              </a:endParaRPr>
            </a:p>
          </p:txBody>
        </p:sp>
      </p:grpSp>
      <p:cxnSp>
        <p:nvCxnSpPr>
          <p:cNvPr id="35" name="Straight Arrow Connector 34"/>
          <p:cNvCxnSpPr>
            <a:stCxn id="12" idx="4"/>
          </p:cNvCxnSpPr>
          <p:nvPr/>
        </p:nvCxnSpPr>
        <p:spPr>
          <a:xfrm flipV="1">
            <a:off x="9672275" y="2995696"/>
            <a:ext cx="21979" cy="1082996"/>
          </a:xfrm>
          <a:prstGeom prst="straightConnector1">
            <a:avLst/>
          </a:prstGeom>
          <a:ln w="1905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2" idx="2"/>
          </p:cNvCxnSpPr>
          <p:nvPr/>
        </p:nvCxnSpPr>
        <p:spPr>
          <a:xfrm>
            <a:off x="9644518" y="4050935"/>
            <a:ext cx="1044175" cy="16379"/>
          </a:xfrm>
          <a:prstGeom prst="straightConnector1">
            <a:avLst/>
          </a:prstGeom>
          <a:ln w="1905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9" idx="5"/>
          </p:cNvCxnSpPr>
          <p:nvPr/>
        </p:nvCxnSpPr>
        <p:spPr>
          <a:xfrm>
            <a:off x="10155611" y="2887325"/>
            <a:ext cx="848289" cy="362838"/>
          </a:xfrm>
          <a:prstGeom prst="straightConnector1">
            <a:avLst/>
          </a:prstGeom>
          <a:ln>
            <a:solidFill>
              <a:srgbClr val="C00000"/>
            </a:solidFill>
            <a:headEnd type="none" w="med" len="med"/>
            <a:tailEnd type="arrow" w="med" len="med"/>
          </a:ln>
        </p:spPr>
        <p:style>
          <a:lnRef idx="1">
            <a:schemeClr val="accent2"/>
          </a:lnRef>
          <a:fillRef idx="0">
            <a:schemeClr val="accent2"/>
          </a:fillRef>
          <a:effectRef idx="0">
            <a:schemeClr val="accent2"/>
          </a:effectRef>
          <a:fontRef idx="minor">
            <a:schemeClr val="tx1"/>
          </a:fontRef>
        </p:style>
      </p:cxnSp>
      <p:cxnSp>
        <p:nvCxnSpPr>
          <p:cNvPr id="38" name="Straight Arrow Connector 37"/>
          <p:cNvCxnSpPr>
            <a:stCxn id="19" idx="7"/>
          </p:cNvCxnSpPr>
          <p:nvPr/>
        </p:nvCxnSpPr>
        <p:spPr>
          <a:xfrm flipV="1">
            <a:off x="10155611" y="2050884"/>
            <a:ext cx="295838" cy="800519"/>
          </a:xfrm>
          <a:prstGeom prst="straightConnector1">
            <a:avLst/>
          </a:prstGeom>
          <a:ln w="190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10198973" y="3632351"/>
            <a:ext cx="745923" cy="464563"/>
            <a:chOff x="5529462" y="5120715"/>
            <a:chExt cx="745923" cy="464563"/>
          </a:xfrm>
        </p:grpSpPr>
        <p:sp>
          <p:nvSpPr>
            <p:cNvPr id="40" name="TextBox 39"/>
            <p:cNvSpPr txBox="1"/>
            <p:nvPr/>
          </p:nvSpPr>
          <p:spPr>
            <a:xfrm>
              <a:off x="5608127" y="5120715"/>
              <a:ext cx="312906" cy="400110"/>
            </a:xfrm>
            <a:prstGeom prst="rect">
              <a:avLst/>
            </a:prstGeom>
            <a:noFill/>
          </p:spPr>
          <p:txBody>
            <a:bodyPr wrap="none" rtlCol="0">
              <a:spAutoFit/>
            </a:bodyPr>
            <a:lstStyle/>
            <a:p>
              <a:r>
                <a:rPr lang="en-US" sz="2000" dirty="0">
                  <a:latin typeface="LM Roman 10" pitchFamily="50" charset="0"/>
                </a:rPr>
                <a:t>ˆ</a:t>
              </a:r>
            </a:p>
          </p:txBody>
        </p:sp>
        <p:grpSp>
          <p:nvGrpSpPr>
            <p:cNvPr id="41" name="Group 40"/>
            <p:cNvGrpSpPr/>
            <p:nvPr/>
          </p:nvGrpSpPr>
          <p:grpSpPr>
            <a:xfrm>
              <a:off x="5529462" y="5145869"/>
              <a:ext cx="745923" cy="439409"/>
              <a:chOff x="3032127" y="408277"/>
              <a:chExt cx="745923" cy="439409"/>
            </a:xfrm>
          </p:grpSpPr>
          <p:sp>
            <p:nvSpPr>
              <p:cNvPr id="42" name="TextBox 41"/>
              <p:cNvSpPr txBox="1"/>
              <p:nvPr/>
            </p:nvSpPr>
            <p:spPr>
              <a:xfrm>
                <a:off x="3032127" y="447576"/>
                <a:ext cx="394659" cy="400110"/>
              </a:xfrm>
              <a:prstGeom prst="rect">
                <a:avLst/>
              </a:prstGeom>
              <a:noFill/>
            </p:spPr>
            <p:txBody>
              <a:bodyPr wrap="none" rtlCol="0">
                <a:spAutoFit/>
              </a:bodyPr>
              <a:lstStyle/>
              <a:p>
                <a:pPr algn="r"/>
                <a:r>
                  <a:rPr lang="en-US" sz="2000" b="1" dirty="0">
                    <a:latin typeface="LM Roman 10" pitchFamily="50" charset="0"/>
                    <a:cs typeface="Times New Roman" panose="02020603050405020304" pitchFamily="18" charset="0"/>
                  </a:rPr>
                  <a:t>B</a:t>
                </a:r>
              </a:p>
            </p:txBody>
          </p:sp>
          <p:sp>
            <p:nvSpPr>
              <p:cNvPr id="43" name="TextBox 42"/>
              <p:cNvSpPr txBox="1"/>
              <p:nvPr/>
            </p:nvSpPr>
            <p:spPr>
              <a:xfrm>
                <a:off x="3252105" y="408277"/>
                <a:ext cx="525945" cy="276999"/>
              </a:xfrm>
              <a:prstGeom prst="rect">
                <a:avLst/>
              </a:prstGeom>
              <a:noFill/>
            </p:spPr>
            <p:txBody>
              <a:bodyPr wrap="square" rtlCol="0">
                <a:spAutoFit/>
              </a:bodyPr>
              <a:lstStyle/>
              <a:p>
                <a:r>
                  <a:rPr lang="en-US" sz="1200" dirty="0">
                    <a:latin typeface="Nimbus Roman No9 L" panose="02000503000000000000" pitchFamily="2" charset="0"/>
                    <a:cs typeface="Times New Roman" panose="02020603050405020304" pitchFamily="18" charset="0"/>
                  </a:rPr>
                  <a:t>yarn</a:t>
                </a:r>
              </a:p>
            </p:txBody>
          </p:sp>
        </p:grpSp>
      </p:grpSp>
      <p:grpSp>
        <p:nvGrpSpPr>
          <p:cNvPr id="44" name="Group 43"/>
          <p:cNvGrpSpPr/>
          <p:nvPr/>
        </p:nvGrpSpPr>
        <p:grpSpPr>
          <a:xfrm>
            <a:off x="9039828" y="2997401"/>
            <a:ext cx="700660" cy="452055"/>
            <a:chOff x="5517456" y="5117030"/>
            <a:chExt cx="700660" cy="452055"/>
          </a:xfrm>
        </p:grpSpPr>
        <p:sp>
          <p:nvSpPr>
            <p:cNvPr id="45" name="TextBox 44"/>
            <p:cNvSpPr txBox="1"/>
            <p:nvPr/>
          </p:nvSpPr>
          <p:spPr>
            <a:xfrm>
              <a:off x="5604952" y="5117540"/>
              <a:ext cx="312906" cy="400110"/>
            </a:xfrm>
            <a:prstGeom prst="rect">
              <a:avLst/>
            </a:prstGeom>
            <a:noFill/>
          </p:spPr>
          <p:txBody>
            <a:bodyPr wrap="none" rtlCol="0">
              <a:spAutoFit/>
            </a:bodyPr>
            <a:lstStyle/>
            <a:p>
              <a:r>
                <a:rPr lang="en-US" sz="2000" dirty="0">
                  <a:latin typeface="LM Roman 10" pitchFamily="50" charset="0"/>
                </a:rPr>
                <a:t>ˆ</a:t>
              </a:r>
            </a:p>
          </p:txBody>
        </p:sp>
        <p:grpSp>
          <p:nvGrpSpPr>
            <p:cNvPr id="46" name="Group 45"/>
            <p:cNvGrpSpPr/>
            <p:nvPr/>
          </p:nvGrpSpPr>
          <p:grpSpPr>
            <a:xfrm>
              <a:off x="5517456" y="5117030"/>
              <a:ext cx="700660" cy="452055"/>
              <a:chOff x="3020121" y="379438"/>
              <a:chExt cx="700660" cy="452055"/>
            </a:xfrm>
          </p:grpSpPr>
          <p:sp>
            <p:nvSpPr>
              <p:cNvPr id="47" name="TextBox 46"/>
              <p:cNvSpPr txBox="1"/>
              <p:nvPr/>
            </p:nvSpPr>
            <p:spPr>
              <a:xfrm>
                <a:off x="3020121" y="431383"/>
                <a:ext cx="415498" cy="400110"/>
              </a:xfrm>
              <a:prstGeom prst="rect">
                <a:avLst/>
              </a:prstGeom>
              <a:noFill/>
            </p:spPr>
            <p:txBody>
              <a:bodyPr wrap="none" rtlCol="0">
                <a:spAutoFit/>
              </a:bodyPr>
              <a:lstStyle/>
              <a:p>
                <a:pPr algn="r"/>
                <a:r>
                  <a:rPr lang="en-US" sz="2000" b="1" dirty="0">
                    <a:latin typeface="LM Roman 10" pitchFamily="50" charset="0"/>
                    <a:cs typeface="Times New Roman" panose="02020603050405020304" pitchFamily="18" charset="0"/>
                  </a:rPr>
                  <a:t>N</a:t>
                </a:r>
              </a:p>
            </p:txBody>
          </p:sp>
          <p:sp>
            <p:nvSpPr>
              <p:cNvPr id="48" name="TextBox 47"/>
              <p:cNvSpPr txBox="1"/>
              <p:nvPr/>
            </p:nvSpPr>
            <p:spPr>
              <a:xfrm>
                <a:off x="3262001" y="379438"/>
                <a:ext cx="458780" cy="276999"/>
              </a:xfrm>
              <a:prstGeom prst="rect">
                <a:avLst/>
              </a:prstGeom>
              <a:noFill/>
            </p:spPr>
            <p:txBody>
              <a:bodyPr wrap="none" rtlCol="0">
                <a:spAutoFit/>
              </a:bodyPr>
              <a:lstStyle/>
              <a:p>
                <a:r>
                  <a:rPr lang="en-US" sz="1200" dirty="0">
                    <a:latin typeface="Nimbus Roman No9 L" panose="02000503000000000000" pitchFamily="2" charset="0"/>
                    <a:cs typeface="Times New Roman" panose="02020603050405020304" pitchFamily="18" charset="0"/>
                  </a:rPr>
                  <a:t>yarn</a:t>
                </a:r>
              </a:p>
            </p:txBody>
          </p:sp>
        </p:grpSp>
      </p:grpSp>
      <p:grpSp>
        <p:nvGrpSpPr>
          <p:cNvPr id="49" name="Group 48"/>
          <p:cNvGrpSpPr/>
          <p:nvPr/>
        </p:nvGrpSpPr>
        <p:grpSpPr>
          <a:xfrm>
            <a:off x="9895655" y="1750772"/>
            <a:ext cx="620541" cy="473764"/>
            <a:chOff x="5517456" y="5117540"/>
            <a:chExt cx="620541" cy="473764"/>
          </a:xfrm>
        </p:grpSpPr>
        <p:sp>
          <p:nvSpPr>
            <p:cNvPr id="50" name="TextBox 49"/>
            <p:cNvSpPr txBox="1"/>
            <p:nvPr/>
          </p:nvSpPr>
          <p:spPr>
            <a:xfrm>
              <a:off x="5604952" y="5117540"/>
              <a:ext cx="312906" cy="400110"/>
            </a:xfrm>
            <a:prstGeom prst="rect">
              <a:avLst/>
            </a:prstGeom>
            <a:noFill/>
          </p:spPr>
          <p:txBody>
            <a:bodyPr wrap="none" rtlCol="0">
              <a:spAutoFit/>
            </a:bodyPr>
            <a:lstStyle/>
            <a:p>
              <a:r>
                <a:rPr lang="en-US" sz="2000" dirty="0">
                  <a:latin typeface="LM Roman 10" pitchFamily="50" charset="0"/>
                </a:rPr>
                <a:t>ˆ</a:t>
              </a:r>
            </a:p>
          </p:txBody>
        </p:sp>
        <p:grpSp>
          <p:nvGrpSpPr>
            <p:cNvPr id="51" name="Group 50"/>
            <p:cNvGrpSpPr/>
            <p:nvPr/>
          </p:nvGrpSpPr>
          <p:grpSpPr>
            <a:xfrm>
              <a:off x="5517456" y="5148780"/>
              <a:ext cx="620541" cy="442524"/>
              <a:chOff x="3020121" y="411188"/>
              <a:chExt cx="620541" cy="442524"/>
            </a:xfrm>
          </p:grpSpPr>
          <p:sp>
            <p:nvSpPr>
              <p:cNvPr id="52" name="TextBox 51"/>
              <p:cNvSpPr txBox="1"/>
              <p:nvPr/>
            </p:nvSpPr>
            <p:spPr>
              <a:xfrm>
                <a:off x="3020121" y="450433"/>
                <a:ext cx="415498" cy="400110"/>
              </a:xfrm>
              <a:prstGeom prst="rect">
                <a:avLst/>
              </a:prstGeom>
              <a:noFill/>
            </p:spPr>
            <p:txBody>
              <a:bodyPr wrap="none" rtlCol="0">
                <a:spAutoFit/>
              </a:bodyPr>
              <a:lstStyle/>
              <a:p>
                <a:pPr algn="r"/>
                <a:r>
                  <a:rPr lang="en-US" sz="2000" b="1" dirty="0">
                    <a:latin typeface="LM Roman 10" pitchFamily="50" charset="0"/>
                    <a:cs typeface="Times New Roman" panose="02020603050405020304" pitchFamily="18" charset="0"/>
                  </a:rPr>
                  <a:t>N</a:t>
                </a:r>
              </a:p>
            </p:txBody>
          </p:sp>
          <p:sp>
            <p:nvSpPr>
              <p:cNvPr id="53" name="TextBox 52"/>
              <p:cNvSpPr txBox="1"/>
              <p:nvPr/>
            </p:nvSpPr>
            <p:spPr>
              <a:xfrm>
                <a:off x="3258826" y="411188"/>
                <a:ext cx="381836" cy="276999"/>
              </a:xfrm>
              <a:prstGeom prst="rect">
                <a:avLst/>
              </a:prstGeom>
              <a:noFill/>
            </p:spPr>
            <p:txBody>
              <a:bodyPr wrap="none" rtlCol="0">
                <a:spAutoFit/>
              </a:bodyPr>
              <a:lstStyle/>
              <a:p>
                <a:r>
                  <a:rPr lang="en-US" sz="1200" dirty="0">
                    <a:latin typeface="Nimbus Roman No9 L" panose="02000503000000000000" pitchFamily="2" charset="0"/>
                    <a:cs typeface="Times New Roman" panose="02020603050405020304" pitchFamily="18" charset="0"/>
                  </a:rPr>
                  <a:t>ply</a:t>
                </a:r>
              </a:p>
            </p:txBody>
          </p:sp>
          <p:sp>
            <p:nvSpPr>
              <p:cNvPr id="54" name="TextBox 53"/>
              <p:cNvSpPr txBox="1"/>
              <p:nvPr/>
            </p:nvSpPr>
            <p:spPr>
              <a:xfrm>
                <a:off x="3284010" y="576713"/>
                <a:ext cx="231154" cy="276999"/>
              </a:xfrm>
              <a:prstGeom prst="rect">
                <a:avLst/>
              </a:prstGeom>
              <a:noFill/>
            </p:spPr>
            <p:txBody>
              <a:bodyPr wrap="none" rtlCol="0">
                <a:spAutoFit/>
              </a:bodyPr>
              <a:lstStyle/>
              <a:p>
                <a:r>
                  <a:rPr lang="en-US" sz="1200" i="1" dirty="0">
                    <a:latin typeface="LM Roman 10" pitchFamily="50" charset="0"/>
                    <a:cs typeface="Times New Roman" panose="02020603050405020304" pitchFamily="18" charset="0"/>
                  </a:rPr>
                  <a:t>j</a:t>
                </a:r>
              </a:p>
            </p:txBody>
          </p:sp>
        </p:grpSp>
      </p:grpSp>
      <p:grpSp>
        <p:nvGrpSpPr>
          <p:cNvPr id="55" name="Group 54"/>
          <p:cNvGrpSpPr/>
          <p:nvPr/>
        </p:nvGrpSpPr>
        <p:grpSpPr>
          <a:xfrm>
            <a:off x="10571191" y="3181096"/>
            <a:ext cx="602877" cy="467172"/>
            <a:chOff x="5528770" y="5120963"/>
            <a:chExt cx="602877" cy="467172"/>
          </a:xfrm>
        </p:grpSpPr>
        <p:sp>
          <p:nvSpPr>
            <p:cNvPr id="56" name="TextBox 55"/>
            <p:cNvSpPr txBox="1"/>
            <p:nvPr/>
          </p:nvSpPr>
          <p:spPr>
            <a:xfrm>
              <a:off x="5606241" y="5120963"/>
              <a:ext cx="312906" cy="400110"/>
            </a:xfrm>
            <a:prstGeom prst="rect">
              <a:avLst/>
            </a:prstGeom>
            <a:noFill/>
          </p:spPr>
          <p:txBody>
            <a:bodyPr wrap="none" rtlCol="0">
              <a:spAutoFit/>
            </a:bodyPr>
            <a:lstStyle/>
            <a:p>
              <a:r>
                <a:rPr lang="en-US" sz="2000" dirty="0">
                  <a:latin typeface="LM Roman 10" pitchFamily="50" charset="0"/>
                </a:rPr>
                <a:t>ˆ</a:t>
              </a:r>
            </a:p>
          </p:txBody>
        </p:sp>
        <p:grpSp>
          <p:nvGrpSpPr>
            <p:cNvPr id="57" name="Group 56"/>
            <p:cNvGrpSpPr/>
            <p:nvPr/>
          </p:nvGrpSpPr>
          <p:grpSpPr>
            <a:xfrm>
              <a:off x="5528770" y="5136080"/>
              <a:ext cx="602877" cy="452055"/>
              <a:chOff x="3031435" y="398488"/>
              <a:chExt cx="602877" cy="452055"/>
            </a:xfrm>
          </p:grpSpPr>
          <p:sp>
            <p:nvSpPr>
              <p:cNvPr id="58" name="TextBox 57"/>
              <p:cNvSpPr txBox="1"/>
              <p:nvPr/>
            </p:nvSpPr>
            <p:spPr>
              <a:xfrm>
                <a:off x="3031435" y="450433"/>
                <a:ext cx="394659" cy="400110"/>
              </a:xfrm>
              <a:prstGeom prst="rect">
                <a:avLst/>
              </a:prstGeom>
              <a:noFill/>
            </p:spPr>
            <p:txBody>
              <a:bodyPr wrap="none" rtlCol="0">
                <a:spAutoFit/>
              </a:bodyPr>
              <a:lstStyle/>
              <a:p>
                <a:pPr algn="r"/>
                <a:r>
                  <a:rPr lang="en-US" sz="2000" b="1" dirty="0">
                    <a:latin typeface="LM Roman 10" pitchFamily="50" charset="0"/>
                    <a:cs typeface="Times New Roman" panose="02020603050405020304" pitchFamily="18" charset="0"/>
                  </a:rPr>
                  <a:t>B</a:t>
                </a:r>
              </a:p>
            </p:txBody>
          </p:sp>
          <p:sp>
            <p:nvSpPr>
              <p:cNvPr id="59" name="TextBox 58"/>
              <p:cNvSpPr txBox="1"/>
              <p:nvPr/>
            </p:nvSpPr>
            <p:spPr>
              <a:xfrm>
                <a:off x="3252476" y="398488"/>
                <a:ext cx="381836" cy="276999"/>
              </a:xfrm>
              <a:prstGeom prst="rect">
                <a:avLst/>
              </a:prstGeom>
              <a:noFill/>
            </p:spPr>
            <p:txBody>
              <a:bodyPr wrap="none" rtlCol="0">
                <a:spAutoFit/>
              </a:bodyPr>
              <a:lstStyle/>
              <a:p>
                <a:r>
                  <a:rPr lang="en-US" sz="1200" dirty="0">
                    <a:latin typeface="Nimbus Roman No9 L" panose="02000503000000000000" pitchFamily="2" charset="0"/>
                    <a:cs typeface="Times New Roman" panose="02020603050405020304" pitchFamily="18" charset="0"/>
                  </a:rPr>
                  <a:t>ply</a:t>
                </a:r>
              </a:p>
            </p:txBody>
          </p:sp>
          <p:sp>
            <p:nvSpPr>
              <p:cNvPr id="60" name="TextBox 59"/>
              <p:cNvSpPr txBox="1"/>
              <p:nvPr/>
            </p:nvSpPr>
            <p:spPr>
              <a:xfrm>
                <a:off x="3252260" y="564013"/>
                <a:ext cx="231154" cy="276999"/>
              </a:xfrm>
              <a:prstGeom prst="rect">
                <a:avLst/>
              </a:prstGeom>
              <a:noFill/>
            </p:spPr>
            <p:txBody>
              <a:bodyPr wrap="none" rtlCol="0">
                <a:spAutoFit/>
              </a:bodyPr>
              <a:lstStyle/>
              <a:p>
                <a:r>
                  <a:rPr lang="en-US" sz="1200" i="1" dirty="0">
                    <a:latin typeface="LM Roman 10" pitchFamily="50" charset="0"/>
                    <a:cs typeface="Times New Roman" panose="02020603050405020304" pitchFamily="18" charset="0"/>
                  </a:rPr>
                  <a:t>j</a:t>
                </a:r>
              </a:p>
            </p:txBody>
          </p:sp>
        </p:grpSp>
      </p:grpSp>
      <p:cxnSp>
        <p:nvCxnSpPr>
          <p:cNvPr id="68" name="Straight Connector 67"/>
          <p:cNvCxnSpPr/>
          <p:nvPr/>
        </p:nvCxnSpPr>
        <p:spPr>
          <a:xfrm>
            <a:off x="919843" y="5323511"/>
            <a:ext cx="6400800" cy="0"/>
          </a:xfrm>
          <a:prstGeom prst="line">
            <a:avLst/>
          </a:prstGeom>
        </p:spPr>
        <p:style>
          <a:lnRef idx="1">
            <a:schemeClr val="dk1"/>
          </a:lnRef>
          <a:fillRef idx="0">
            <a:schemeClr val="dk1"/>
          </a:fillRef>
          <a:effectRef idx="0">
            <a:schemeClr val="dk1"/>
          </a:effectRef>
          <a:fontRef idx="minor">
            <a:schemeClr val="tx1"/>
          </a:fontRef>
        </p:style>
      </p:cxnSp>
      <p:sp>
        <p:nvSpPr>
          <p:cNvPr id="69" name="Oval 68"/>
          <p:cNvSpPr/>
          <p:nvPr/>
        </p:nvSpPr>
        <p:spPr>
          <a:xfrm>
            <a:off x="838200" y="5241868"/>
            <a:ext cx="163286" cy="16328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charset="0"/>
              <a:ea typeface="Times New Roman" charset="0"/>
              <a:cs typeface="Times New Roman" charset="0"/>
            </a:endParaRPr>
          </a:p>
        </p:txBody>
      </p:sp>
      <p:sp>
        <p:nvSpPr>
          <p:cNvPr id="70" name="Oval 69"/>
          <p:cNvSpPr/>
          <p:nvPr/>
        </p:nvSpPr>
        <p:spPr>
          <a:xfrm>
            <a:off x="7239000" y="5241868"/>
            <a:ext cx="163286" cy="16328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71" name="Oval 70"/>
          <p:cNvSpPr/>
          <p:nvPr/>
        </p:nvSpPr>
        <p:spPr>
          <a:xfrm>
            <a:off x="4038600" y="5241868"/>
            <a:ext cx="163286" cy="16328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72" name="Oval 71"/>
          <p:cNvSpPr/>
          <p:nvPr/>
        </p:nvSpPr>
        <p:spPr>
          <a:xfrm>
            <a:off x="5638800" y="5241868"/>
            <a:ext cx="163286" cy="16328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73" name="Oval 72"/>
          <p:cNvSpPr/>
          <p:nvPr/>
        </p:nvSpPr>
        <p:spPr>
          <a:xfrm>
            <a:off x="2356757" y="5233704"/>
            <a:ext cx="163286" cy="16328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74" name="Oval 73"/>
          <p:cNvSpPr/>
          <p:nvPr/>
        </p:nvSpPr>
        <p:spPr>
          <a:xfrm>
            <a:off x="2880632" y="5269480"/>
            <a:ext cx="111579" cy="111579"/>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75" name="Oval 74"/>
          <p:cNvSpPr/>
          <p:nvPr/>
        </p:nvSpPr>
        <p:spPr>
          <a:xfrm>
            <a:off x="2707377" y="4869174"/>
            <a:ext cx="455367" cy="908673"/>
          </a:xfrm>
          <a:prstGeom prst="ellipse">
            <a:avLst/>
          </a:prstGeom>
          <a:noFill/>
          <a:ln>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928" y="1942266"/>
            <a:ext cx="6106377" cy="98881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3385419"/>
            <a:ext cx="5836908" cy="960954"/>
          </a:xfrm>
          <a:prstGeom prst="rect">
            <a:avLst/>
          </a:prstGeom>
        </p:spPr>
      </p:pic>
      <p:sp>
        <p:nvSpPr>
          <p:cNvPr id="7" name="Rectangle 6"/>
          <p:cNvSpPr/>
          <p:nvPr/>
        </p:nvSpPr>
        <p:spPr>
          <a:xfrm>
            <a:off x="1892968" y="3915753"/>
            <a:ext cx="272716" cy="31260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729886" y="3912689"/>
            <a:ext cx="272716" cy="31260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ight Brace 76"/>
          <p:cNvSpPr/>
          <p:nvPr/>
        </p:nvSpPr>
        <p:spPr>
          <a:xfrm rot="3372254">
            <a:off x="10466724" y="2365496"/>
            <a:ext cx="255380" cy="817915"/>
          </a:xfrm>
          <a:prstGeom prst="righ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TextBox 77"/>
          <p:cNvSpPr txBox="1"/>
          <p:nvPr/>
        </p:nvSpPr>
        <p:spPr>
          <a:xfrm>
            <a:off x="10607864" y="2807208"/>
            <a:ext cx="328936" cy="400110"/>
          </a:xfrm>
          <a:prstGeom prst="rect">
            <a:avLst/>
          </a:prstGeom>
          <a:noFill/>
        </p:spPr>
        <p:txBody>
          <a:bodyPr wrap="none" rtlCol="0">
            <a:spAutoFit/>
          </a:bodyPr>
          <a:lstStyle/>
          <a:p>
            <a:pPr algn="r"/>
            <a:r>
              <a:rPr lang="en-US" sz="2000" dirty="0">
                <a:solidFill>
                  <a:srgbClr val="00B050"/>
                </a:solidFill>
                <a:latin typeface="LM Roman 10" pitchFamily="50" charset="0"/>
                <a:cs typeface="Times New Roman" panose="02020603050405020304" pitchFamily="18" charset="0"/>
              </a:rPr>
              <a:t>R</a:t>
            </a:r>
          </a:p>
        </p:txBody>
      </p:sp>
      <mc:AlternateContent xmlns:mc="http://schemas.openxmlformats.org/markup-compatibility/2006" xmlns:a14="http://schemas.microsoft.com/office/drawing/2010/main">
        <mc:Choice Requires="a14">
          <p:sp>
            <p:nvSpPr>
              <p:cNvPr id="81" name="TextBox 80"/>
              <p:cNvSpPr txBox="1"/>
              <p:nvPr/>
            </p:nvSpPr>
            <p:spPr>
              <a:xfrm>
                <a:off x="10354462" y="2206171"/>
                <a:ext cx="382669"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B050"/>
                              </a:solidFill>
                              <a:latin typeface="Cambria Math" panose="02040503050406030204" pitchFamily="18" charset="0"/>
                              <a:ea typeface="Cambria Math" panose="02040503050406030204" pitchFamily="18" charset="0"/>
                            </a:rPr>
                          </m:ctrlPr>
                        </m:sSubPr>
                        <m:e>
                          <m:r>
                            <a:rPr lang="en-US" i="1" smtClean="0">
                              <a:solidFill>
                                <a:srgbClr val="00B050"/>
                              </a:solidFill>
                              <a:latin typeface="Cambria Math" panose="02040503050406030204" pitchFamily="18" charset="0"/>
                              <a:ea typeface="Cambria Math" panose="02040503050406030204" pitchFamily="18" charset="0"/>
                            </a:rPr>
                            <m:t>𝜃</m:t>
                          </m:r>
                        </m:e>
                        <m:sub>
                          <m:r>
                            <a:rPr lang="en-US" b="0" i="1" smtClean="0">
                              <a:solidFill>
                                <a:srgbClr val="00B050"/>
                              </a:solidFill>
                              <a:latin typeface="Cambria Math" panose="02040503050406030204" pitchFamily="18" charset="0"/>
                              <a:ea typeface="Cambria Math" panose="02040503050406030204" pitchFamily="18" charset="0"/>
                            </a:rPr>
                            <m:t>𝑖</m:t>
                          </m:r>
                        </m:sub>
                      </m:sSub>
                    </m:oMath>
                  </m:oMathPara>
                </a14:m>
                <a:endParaRPr lang="en-US" dirty="0">
                  <a:solidFill>
                    <a:srgbClr val="00B050"/>
                  </a:solidFill>
                </a:endParaRPr>
              </a:p>
            </p:txBody>
          </p:sp>
        </mc:Choice>
        <mc:Fallback xmlns="">
          <p:sp>
            <p:nvSpPr>
              <p:cNvPr id="81" name="TextBox 80"/>
              <p:cNvSpPr txBox="1">
                <a:spLocks noRot="1" noChangeAspect="1" noMove="1" noResize="1" noEditPoints="1" noAdjustHandles="1" noChangeArrowheads="1" noChangeShapeType="1" noTextEdit="1"/>
              </p:cNvSpPr>
              <p:nvPr/>
            </p:nvSpPr>
            <p:spPr>
              <a:xfrm>
                <a:off x="10354462" y="2206171"/>
                <a:ext cx="382669" cy="307777"/>
              </a:xfrm>
              <a:prstGeom prst="rect">
                <a:avLst/>
              </a:prstGeom>
              <a:blipFill>
                <a:blip r:embed="rId5"/>
                <a:stretch>
                  <a:fillRect/>
                </a:stretch>
              </a:blipFill>
            </p:spPr>
            <p:txBody>
              <a:bodyPr/>
              <a:lstStyle/>
              <a:p>
                <a:r>
                  <a:rPr lang="en-US">
                    <a:noFill/>
                  </a:rPr>
                  <a:t> </a:t>
                </a:r>
              </a:p>
            </p:txBody>
          </p:sp>
        </mc:Fallback>
      </mc:AlternateContent>
      <p:sp>
        <p:nvSpPr>
          <p:cNvPr id="5" name="TextBox 4"/>
          <p:cNvSpPr txBox="1"/>
          <p:nvPr/>
        </p:nvSpPr>
        <p:spPr>
          <a:xfrm>
            <a:off x="3350078" y="4496178"/>
            <a:ext cx="2154757" cy="400110"/>
          </a:xfrm>
          <a:prstGeom prst="rect">
            <a:avLst/>
          </a:prstGeom>
          <a:noFill/>
        </p:spPr>
        <p:txBody>
          <a:bodyPr wrap="none" rtlCol="0">
            <a:spAutoFit/>
          </a:bodyPr>
          <a:lstStyle/>
          <a:p>
            <a:r>
              <a:rPr lang="en-US" sz="2000" dirty="0">
                <a:solidFill>
                  <a:srgbClr val="00B050"/>
                </a:solidFill>
                <a:latin typeface="Times New Roman" panose="02020603050405020304" pitchFamily="18" charset="0"/>
                <a:cs typeface="Times New Roman" panose="02020603050405020304" pitchFamily="18" charset="0"/>
              </a:rPr>
              <a:t>Store as 1D texture</a:t>
            </a:r>
          </a:p>
        </p:txBody>
      </p:sp>
      <p:cxnSp>
        <p:nvCxnSpPr>
          <p:cNvPr id="61" name="Straight Arrow Connector 60"/>
          <p:cNvCxnSpPr>
            <a:cxnSpLocks/>
            <a:stCxn id="5" idx="1"/>
            <a:endCxn id="7" idx="2"/>
          </p:cNvCxnSpPr>
          <p:nvPr/>
        </p:nvCxnSpPr>
        <p:spPr>
          <a:xfrm flipH="1" flipV="1">
            <a:off x="2029326" y="4228362"/>
            <a:ext cx="1320752" cy="467871"/>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cxnSpLocks/>
            <a:stCxn id="5" idx="1"/>
            <a:endCxn id="76" idx="2"/>
          </p:cNvCxnSpPr>
          <p:nvPr/>
        </p:nvCxnSpPr>
        <p:spPr>
          <a:xfrm flipH="1" flipV="1">
            <a:off x="2866244" y="4225298"/>
            <a:ext cx="483834" cy="470935"/>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9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anose="02020603050405020304" pitchFamily="18" charset="0"/>
              </a:rPr>
              <a:t>Fiber Generation</a:t>
            </a:r>
            <a:endParaRPr lang="en-US" dirty="0">
              <a:ea typeface="Times New Roman" charset="0"/>
              <a:cs typeface="Times New Roman" charset="0"/>
            </a:endParaRPr>
          </a:p>
        </p:txBody>
      </p:sp>
      <p:grpSp>
        <p:nvGrpSpPr>
          <p:cNvPr id="5" name="Group 4"/>
          <p:cNvGrpSpPr/>
          <p:nvPr/>
        </p:nvGrpSpPr>
        <p:grpSpPr>
          <a:xfrm>
            <a:off x="7132320" y="1645920"/>
            <a:ext cx="4972722" cy="4872996"/>
            <a:chOff x="7047828" y="642938"/>
            <a:chExt cx="4972722" cy="4872996"/>
          </a:xfrm>
        </p:grpSpPr>
        <p:sp>
          <p:nvSpPr>
            <p:cNvPr id="8" name="TextBox 7"/>
            <p:cNvSpPr txBox="1"/>
            <p:nvPr/>
          </p:nvSpPr>
          <p:spPr>
            <a:xfrm rot="19024621">
              <a:off x="8399225" y="784066"/>
              <a:ext cx="1979754" cy="2040321"/>
            </a:xfrm>
            <a:prstGeom prst="rect">
              <a:avLst/>
            </a:prstGeom>
            <a:noFill/>
          </p:spPr>
          <p:txBody>
            <a:bodyPr wrap="none" rtlCol="0">
              <a:prstTxWarp prst="textArchUp">
                <a:avLst/>
              </a:prstTxWarp>
              <a:spAutoFit/>
            </a:bodyPr>
            <a:lstStyle/>
            <a:p>
              <a:pPr algn="ctr"/>
              <a:r>
                <a:rPr lang="en-US" sz="1600" dirty="0">
                  <a:solidFill>
                    <a:srgbClr val="C00000"/>
                  </a:solidFill>
                  <a:latin typeface="Nimbus Roman No9 L" panose="02000503000000000000" pitchFamily="2" charset="0"/>
                  <a:cs typeface="Times New Roman" panose="02020603050405020304" pitchFamily="18" charset="0"/>
                </a:rPr>
                <a:t>ply boundary</a:t>
              </a:r>
            </a:p>
          </p:txBody>
        </p:sp>
        <p:sp>
          <p:nvSpPr>
            <p:cNvPr id="9" name="Oval 8"/>
            <p:cNvSpPr/>
            <p:nvPr/>
          </p:nvSpPr>
          <p:spPr>
            <a:xfrm>
              <a:off x="7147554" y="642938"/>
              <a:ext cx="4872996" cy="4872996"/>
            </a:xfrm>
            <a:prstGeom prst="ellipse">
              <a:avLst/>
            </a:prstGeom>
            <a:noFill/>
            <a:ln w="127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endCxn id="19" idx="4"/>
            </p:cNvCxnSpPr>
            <p:nvPr/>
          </p:nvCxnSpPr>
          <p:spPr>
            <a:xfrm flipV="1">
              <a:off x="9600267" y="1891782"/>
              <a:ext cx="452891" cy="1129403"/>
            </a:xfrm>
            <a:prstGeom prst="straightConnector1">
              <a:avLst/>
            </a:prstGeom>
            <a:ln w="254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rot="1261143">
              <a:off x="8242705" y="726559"/>
              <a:ext cx="3555806" cy="2402604"/>
            </a:xfrm>
            <a:prstGeom prst="ellipse">
              <a:avLst/>
            </a:prstGeom>
            <a:no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2" name="Oval 11"/>
            <p:cNvSpPr/>
            <p:nvPr/>
          </p:nvSpPr>
          <p:spPr>
            <a:xfrm>
              <a:off x="9560026" y="3020196"/>
              <a:ext cx="55514" cy="5551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0034901" y="1848125"/>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a:cxnSpLocks/>
            </p:cNvCxnSpPr>
            <p:nvPr/>
          </p:nvCxnSpPr>
          <p:spPr>
            <a:xfrm flipV="1">
              <a:off x="10062722" y="806491"/>
              <a:ext cx="388768" cy="1055779"/>
            </a:xfrm>
            <a:prstGeom prst="straightConnector1">
              <a:avLst/>
            </a:prstGeom>
            <a:ln w="12700">
              <a:solidFill>
                <a:srgbClr val="C0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a:stCxn id="19" idx="5"/>
            </p:cNvCxnSpPr>
            <p:nvPr/>
          </p:nvCxnSpPr>
          <p:spPr>
            <a:xfrm>
              <a:off x="10071119" y="1884343"/>
              <a:ext cx="1609094" cy="681212"/>
            </a:xfrm>
            <a:prstGeom prst="straightConnector1">
              <a:avLst/>
            </a:prstGeom>
            <a:ln w="12700">
              <a:solidFill>
                <a:srgbClr val="C0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10027758" y="1840982"/>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8931378" y="2912771"/>
              <a:ext cx="593836" cy="412361"/>
              <a:chOff x="3126944" y="455642"/>
              <a:chExt cx="593836" cy="412361"/>
            </a:xfrm>
          </p:grpSpPr>
          <p:sp>
            <p:nvSpPr>
              <p:cNvPr id="21" name="TextBox 20"/>
              <p:cNvSpPr txBox="1"/>
              <p:nvPr/>
            </p:nvSpPr>
            <p:spPr>
              <a:xfrm>
                <a:off x="3126944" y="467893"/>
                <a:ext cx="316112" cy="400110"/>
              </a:xfrm>
              <a:prstGeom prst="rect">
                <a:avLst/>
              </a:prstGeom>
              <a:noFill/>
            </p:spPr>
            <p:txBody>
              <a:bodyPr wrap="none" rtlCol="0">
                <a:spAutoFit/>
              </a:bodyPr>
              <a:lstStyle/>
              <a:p>
                <a:r>
                  <a:rPr lang="en-US" sz="2000" b="1" dirty="0">
                    <a:latin typeface="LM Roman 10" pitchFamily="50" charset="0"/>
                    <a:cs typeface="Times New Roman" panose="02020603050405020304" pitchFamily="18" charset="0"/>
                  </a:rPr>
                  <a:t>c</a:t>
                </a:r>
              </a:p>
            </p:txBody>
          </p:sp>
          <p:sp>
            <p:nvSpPr>
              <p:cNvPr id="22" name="TextBox 21"/>
              <p:cNvSpPr txBox="1"/>
              <p:nvPr/>
            </p:nvSpPr>
            <p:spPr>
              <a:xfrm>
                <a:off x="3262000" y="455642"/>
                <a:ext cx="458780" cy="276999"/>
              </a:xfrm>
              <a:prstGeom prst="rect">
                <a:avLst/>
              </a:prstGeom>
              <a:noFill/>
            </p:spPr>
            <p:txBody>
              <a:bodyPr wrap="none" rtlCol="0">
                <a:spAutoFit/>
              </a:bodyPr>
              <a:lstStyle/>
              <a:p>
                <a:r>
                  <a:rPr lang="en-US" sz="1200" dirty="0">
                    <a:latin typeface="Nimbus Roman No9 L" panose="02000503000000000000" pitchFamily="2" charset="0"/>
                    <a:cs typeface="Times New Roman" panose="02020603050405020304" pitchFamily="18" charset="0"/>
                  </a:rPr>
                  <a:t>yarn</a:t>
                </a:r>
              </a:p>
            </p:txBody>
          </p:sp>
        </p:grpSp>
        <p:cxnSp>
          <p:nvCxnSpPr>
            <p:cNvPr id="26" name="Straight Connector 25"/>
            <p:cNvCxnSpPr>
              <a:cxnSpLocks/>
              <a:endCxn id="9" idx="6"/>
            </p:cNvCxnSpPr>
            <p:nvPr/>
          </p:nvCxnSpPr>
          <p:spPr>
            <a:xfrm>
              <a:off x="9589728" y="3049229"/>
              <a:ext cx="2430822" cy="3020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2" idx="0"/>
            </p:cNvCxnSpPr>
            <p:nvPr/>
          </p:nvCxnSpPr>
          <p:spPr>
            <a:xfrm flipV="1">
              <a:off x="9587783" y="642938"/>
              <a:ext cx="57655" cy="2377258"/>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rot="19005479">
              <a:off x="7047828" y="1168114"/>
              <a:ext cx="1979754" cy="539536"/>
            </a:xfrm>
            <a:prstGeom prst="rect">
              <a:avLst/>
            </a:prstGeom>
            <a:noFill/>
          </p:spPr>
          <p:txBody>
            <a:bodyPr wrap="none" rtlCol="0">
              <a:prstTxWarp prst="textArchUp">
                <a:avLst/>
              </a:prstTxWarp>
              <a:spAutoFit/>
            </a:bodyPr>
            <a:lstStyle/>
            <a:p>
              <a:pPr algn="ctr"/>
              <a:r>
                <a:rPr lang="en-US" sz="1600" dirty="0">
                  <a:solidFill>
                    <a:srgbClr val="0070C0"/>
                  </a:solidFill>
                  <a:latin typeface="Nimbus Roman No9 L" panose="02000503000000000000" pitchFamily="2" charset="0"/>
                  <a:cs typeface="Times New Roman" panose="02020603050405020304" pitchFamily="18" charset="0"/>
                </a:rPr>
                <a:t>yarn boundary</a:t>
              </a:r>
            </a:p>
          </p:txBody>
        </p:sp>
        <p:sp>
          <p:nvSpPr>
            <p:cNvPr id="29" name="Arc 28"/>
            <p:cNvSpPr/>
            <p:nvPr/>
          </p:nvSpPr>
          <p:spPr>
            <a:xfrm>
              <a:off x="9100012" y="2564758"/>
              <a:ext cx="966390" cy="966390"/>
            </a:xfrm>
            <a:prstGeom prst="arc">
              <a:avLst>
                <a:gd name="adj1" fmla="val 16327951"/>
                <a:gd name="adj2" fmla="val 17595238"/>
              </a:avLst>
            </a:prstGeom>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 name="Group 2"/>
            <p:cNvGrpSpPr/>
            <p:nvPr/>
          </p:nvGrpSpPr>
          <p:grpSpPr>
            <a:xfrm>
              <a:off x="9577106" y="1122744"/>
              <a:ext cx="1611158" cy="1233976"/>
              <a:chOff x="9577106" y="1122744"/>
              <a:chExt cx="1611158" cy="1233976"/>
            </a:xfrm>
          </p:grpSpPr>
          <p:sp>
            <p:nvSpPr>
              <p:cNvPr id="14" name="Oval 13"/>
              <p:cNvSpPr/>
              <p:nvPr/>
            </p:nvSpPr>
            <p:spPr>
              <a:xfrm>
                <a:off x="10686916" y="1321847"/>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a:stCxn id="19" idx="6"/>
                <a:endCxn id="16" idx="2"/>
              </p:cNvCxnSpPr>
              <p:nvPr/>
            </p:nvCxnSpPr>
            <p:spPr>
              <a:xfrm flipV="1">
                <a:off x="10078558" y="1418772"/>
                <a:ext cx="675781" cy="447610"/>
              </a:xfrm>
              <a:prstGeom prst="straightConnector1">
                <a:avLst/>
              </a:prstGeom>
              <a:ln w="254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10754339" y="1393372"/>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10826160" y="1122744"/>
                <a:ext cx="362104" cy="405651"/>
                <a:chOff x="3077733" y="426618"/>
                <a:chExt cx="362104" cy="405651"/>
              </a:xfrm>
            </p:grpSpPr>
            <p:sp>
              <p:nvSpPr>
                <p:cNvPr id="24" name="TextBox 23"/>
                <p:cNvSpPr txBox="1"/>
                <p:nvPr/>
              </p:nvSpPr>
              <p:spPr>
                <a:xfrm>
                  <a:off x="3077733" y="426618"/>
                  <a:ext cx="316112" cy="400110"/>
                </a:xfrm>
                <a:prstGeom prst="rect">
                  <a:avLst/>
                </a:prstGeom>
                <a:noFill/>
              </p:spPr>
              <p:txBody>
                <a:bodyPr wrap="none" rtlCol="0">
                  <a:spAutoFit/>
                </a:bodyPr>
                <a:lstStyle/>
                <a:p>
                  <a:r>
                    <a:rPr lang="en-US" sz="2000" b="1" dirty="0">
                      <a:latin typeface="LM Roman 10" pitchFamily="50" charset="0"/>
                      <a:cs typeface="Times New Roman" panose="02020603050405020304" pitchFamily="18" charset="0"/>
                    </a:rPr>
                    <a:t>c</a:t>
                  </a:r>
                </a:p>
              </p:txBody>
            </p:sp>
            <p:sp>
              <p:nvSpPr>
                <p:cNvPr id="25" name="TextBox 24"/>
                <p:cNvSpPr txBox="1"/>
                <p:nvPr/>
              </p:nvSpPr>
              <p:spPr>
                <a:xfrm>
                  <a:off x="3208683" y="555270"/>
                  <a:ext cx="231154" cy="276999"/>
                </a:xfrm>
                <a:prstGeom prst="rect">
                  <a:avLst/>
                </a:prstGeom>
                <a:noFill/>
              </p:spPr>
              <p:txBody>
                <a:bodyPr wrap="none" rtlCol="0">
                  <a:spAutoFit/>
                </a:bodyPr>
                <a:lstStyle/>
                <a:p>
                  <a:r>
                    <a:rPr lang="en-US" sz="1200" i="1" dirty="0" err="1">
                      <a:latin typeface="LM Roman 10" pitchFamily="50" charset="0"/>
                      <a:cs typeface="Times New Roman" panose="02020603050405020304" pitchFamily="18" charset="0"/>
                    </a:rPr>
                    <a:t>i</a:t>
                  </a:r>
                  <a:endParaRPr lang="en-US" sz="1200" i="1" dirty="0">
                    <a:latin typeface="LM Roman 10" pitchFamily="50" charset="0"/>
                    <a:cs typeface="Times New Roman" panose="02020603050405020304" pitchFamily="18" charset="0"/>
                  </a:endParaRPr>
                </a:p>
              </p:txBody>
            </p:sp>
          </p:grpSp>
          <p:sp>
            <p:nvSpPr>
              <p:cNvPr id="30" name="Arc 29"/>
              <p:cNvSpPr/>
              <p:nvPr/>
            </p:nvSpPr>
            <p:spPr>
              <a:xfrm>
                <a:off x="9577106" y="1390330"/>
                <a:ext cx="966390" cy="966390"/>
              </a:xfrm>
              <a:prstGeom prst="arc">
                <a:avLst>
                  <a:gd name="adj1" fmla="val 17429246"/>
                  <a:gd name="adj2" fmla="val 19646224"/>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1" name="Group 30"/>
            <p:cNvGrpSpPr/>
            <p:nvPr/>
          </p:nvGrpSpPr>
          <p:grpSpPr>
            <a:xfrm>
              <a:off x="9670716" y="1498207"/>
              <a:ext cx="517667" cy="426307"/>
              <a:chOff x="3063444" y="408355"/>
              <a:chExt cx="517667" cy="426307"/>
            </a:xfrm>
          </p:grpSpPr>
          <p:sp>
            <p:nvSpPr>
              <p:cNvPr id="32" name="TextBox 31"/>
              <p:cNvSpPr txBox="1"/>
              <p:nvPr/>
            </p:nvSpPr>
            <p:spPr>
              <a:xfrm>
                <a:off x="3063444" y="426618"/>
                <a:ext cx="316112" cy="400110"/>
              </a:xfrm>
              <a:prstGeom prst="rect">
                <a:avLst/>
              </a:prstGeom>
              <a:noFill/>
            </p:spPr>
            <p:txBody>
              <a:bodyPr wrap="none" rtlCol="0">
                <a:spAutoFit/>
              </a:bodyPr>
              <a:lstStyle/>
              <a:p>
                <a:r>
                  <a:rPr lang="en-US" sz="2000" b="1" dirty="0">
                    <a:latin typeface="LM Roman 10" pitchFamily="50" charset="0"/>
                    <a:cs typeface="Times New Roman" panose="02020603050405020304" pitchFamily="18" charset="0"/>
                  </a:rPr>
                  <a:t>c</a:t>
                </a:r>
              </a:p>
            </p:txBody>
          </p:sp>
          <p:sp>
            <p:nvSpPr>
              <p:cNvPr id="33" name="TextBox 32"/>
              <p:cNvSpPr txBox="1"/>
              <p:nvPr/>
            </p:nvSpPr>
            <p:spPr>
              <a:xfrm>
                <a:off x="3199275" y="408355"/>
                <a:ext cx="381836" cy="276999"/>
              </a:xfrm>
              <a:prstGeom prst="rect">
                <a:avLst/>
              </a:prstGeom>
              <a:noFill/>
            </p:spPr>
            <p:txBody>
              <a:bodyPr wrap="none" rtlCol="0">
                <a:spAutoFit/>
              </a:bodyPr>
              <a:lstStyle/>
              <a:p>
                <a:r>
                  <a:rPr lang="en-US" sz="1200" dirty="0">
                    <a:latin typeface="Nimbus Roman No9 L" panose="02000503000000000000" pitchFamily="2" charset="0"/>
                    <a:cs typeface="Times New Roman" panose="02020603050405020304" pitchFamily="18" charset="0"/>
                  </a:rPr>
                  <a:t>ply</a:t>
                </a:r>
              </a:p>
            </p:txBody>
          </p:sp>
          <p:sp>
            <p:nvSpPr>
              <p:cNvPr id="34" name="TextBox 33"/>
              <p:cNvSpPr txBox="1"/>
              <p:nvPr/>
            </p:nvSpPr>
            <p:spPr>
              <a:xfrm>
                <a:off x="3218920" y="557663"/>
                <a:ext cx="231154" cy="276999"/>
              </a:xfrm>
              <a:prstGeom prst="rect">
                <a:avLst/>
              </a:prstGeom>
              <a:noFill/>
            </p:spPr>
            <p:txBody>
              <a:bodyPr wrap="none" rtlCol="0">
                <a:spAutoFit/>
              </a:bodyPr>
              <a:lstStyle/>
              <a:p>
                <a:r>
                  <a:rPr lang="en-US" sz="1200" i="1" dirty="0" err="1">
                    <a:latin typeface="LM Roman 10" pitchFamily="50" charset="0"/>
                    <a:cs typeface="Times New Roman" panose="02020603050405020304" pitchFamily="18" charset="0"/>
                  </a:rPr>
                  <a:t>j</a:t>
                </a:r>
                <a:endParaRPr lang="en-US" sz="1200" i="1" dirty="0">
                  <a:latin typeface="LM Roman 10" pitchFamily="50" charset="0"/>
                  <a:cs typeface="Times New Roman" panose="02020603050405020304" pitchFamily="18" charset="0"/>
                </a:endParaRPr>
              </a:p>
            </p:txBody>
          </p:sp>
        </p:grpSp>
        <p:cxnSp>
          <p:nvCxnSpPr>
            <p:cNvPr id="35" name="Straight Arrow Connector 34"/>
            <p:cNvCxnSpPr>
              <a:stCxn id="12" idx="4"/>
            </p:cNvCxnSpPr>
            <p:nvPr/>
          </p:nvCxnSpPr>
          <p:spPr>
            <a:xfrm flipV="1">
              <a:off x="9587783" y="1992714"/>
              <a:ext cx="21979" cy="1082996"/>
            </a:xfrm>
            <a:prstGeom prst="straightConnector1">
              <a:avLst/>
            </a:prstGeom>
            <a:ln w="1905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2" idx="2"/>
            </p:cNvCxnSpPr>
            <p:nvPr/>
          </p:nvCxnSpPr>
          <p:spPr>
            <a:xfrm>
              <a:off x="9560026" y="3047953"/>
              <a:ext cx="1044175" cy="16379"/>
            </a:xfrm>
            <a:prstGeom prst="straightConnector1">
              <a:avLst/>
            </a:prstGeom>
            <a:ln w="1905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9" idx="5"/>
            </p:cNvCxnSpPr>
            <p:nvPr/>
          </p:nvCxnSpPr>
          <p:spPr>
            <a:xfrm>
              <a:off x="10071119" y="1884343"/>
              <a:ext cx="848289" cy="362838"/>
            </a:xfrm>
            <a:prstGeom prst="straightConnector1">
              <a:avLst/>
            </a:prstGeom>
            <a:ln>
              <a:solidFill>
                <a:srgbClr val="C00000"/>
              </a:solidFill>
              <a:headEnd type="none" w="med" len="med"/>
              <a:tailEnd type="arrow" w="med" len="med"/>
            </a:ln>
          </p:spPr>
          <p:style>
            <a:lnRef idx="1">
              <a:schemeClr val="accent2"/>
            </a:lnRef>
            <a:fillRef idx="0">
              <a:schemeClr val="accent2"/>
            </a:fillRef>
            <a:effectRef idx="0">
              <a:schemeClr val="accent2"/>
            </a:effectRef>
            <a:fontRef idx="minor">
              <a:schemeClr val="tx1"/>
            </a:fontRef>
          </p:style>
        </p:cxnSp>
        <p:cxnSp>
          <p:nvCxnSpPr>
            <p:cNvPr id="38" name="Straight Arrow Connector 37"/>
            <p:cNvCxnSpPr>
              <a:stCxn id="19" idx="7"/>
            </p:cNvCxnSpPr>
            <p:nvPr/>
          </p:nvCxnSpPr>
          <p:spPr>
            <a:xfrm flipV="1">
              <a:off x="10071119" y="1047902"/>
              <a:ext cx="295838" cy="800519"/>
            </a:xfrm>
            <a:prstGeom prst="straightConnector1">
              <a:avLst/>
            </a:prstGeom>
            <a:ln w="190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10114481" y="2629369"/>
              <a:ext cx="745923" cy="464563"/>
              <a:chOff x="5529462" y="5120715"/>
              <a:chExt cx="745923" cy="464563"/>
            </a:xfrm>
          </p:grpSpPr>
          <p:sp>
            <p:nvSpPr>
              <p:cNvPr id="40" name="TextBox 39"/>
              <p:cNvSpPr txBox="1"/>
              <p:nvPr/>
            </p:nvSpPr>
            <p:spPr>
              <a:xfrm>
                <a:off x="5608127" y="5120715"/>
                <a:ext cx="312906" cy="400110"/>
              </a:xfrm>
              <a:prstGeom prst="rect">
                <a:avLst/>
              </a:prstGeom>
              <a:noFill/>
            </p:spPr>
            <p:txBody>
              <a:bodyPr wrap="none" rtlCol="0">
                <a:spAutoFit/>
              </a:bodyPr>
              <a:lstStyle/>
              <a:p>
                <a:r>
                  <a:rPr lang="en-US" sz="2000" dirty="0">
                    <a:latin typeface="LM Roman 10" pitchFamily="50" charset="0"/>
                  </a:rPr>
                  <a:t>ˆ</a:t>
                </a:r>
              </a:p>
            </p:txBody>
          </p:sp>
          <p:grpSp>
            <p:nvGrpSpPr>
              <p:cNvPr id="41" name="Group 40"/>
              <p:cNvGrpSpPr/>
              <p:nvPr/>
            </p:nvGrpSpPr>
            <p:grpSpPr>
              <a:xfrm>
                <a:off x="5529462" y="5145869"/>
                <a:ext cx="745923" cy="439409"/>
                <a:chOff x="3032127" y="408277"/>
                <a:chExt cx="745923" cy="439409"/>
              </a:xfrm>
            </p:grpSpPr>
            <p:sp>
              <p:nvSpPr>
                <p:cNvPr id="42" name="TextBox 41"/>
                <p:cNvSpPr txBox="1"/>
                <p:nvPr/>
              </p:nvSpPr>
              <p:spPr>
                <a:xfrm>
                  <a:off x="3032127" y="447576"/>
                  <a:ext cx="394659" cy="400110"/>
                </a:xfrm>
                <a:prstGeom prst="rect">
                  <a:avLst/>
                </a:prstGeom>
                <a:noFill/>
              </p:spPr>
              <p:txBody>
                <a:bodyPr wrap="none" rtlCol="0">
                  <a:spAutoFit/>
                </a:bodyPr>
                <a:lstStyle/>
                <a:p>
                  <a:pPr algn="r"/>
                  <a:r>
                    <a:rPr lang="en-US" sz="2000" b="1" dirty="0">
                      <a:latin typeface="LM Roman 10" pitchFamily="50" charset="0"/>
                      <a:cs typeface="Times New Roman" panose="02020603050405020304" pitchFamily="18" charset="0"/>
                    </a:rPr>
                    <a:t>B</a:t>
                  </a:r>
                </a:p>
              </p:txBody>
            </p:sp>
            <p:sp>
              <p:nvSpPr>
                <p:cNvPr id="43" name="TextBox 42"/>
                <p:cNvSpPr txBox="1"/>
                <p:nvPr/>
              </p:nvSpPr>
              <p:spPr>
                <a:xfrm>
                  <a:off x="3252105" y="408277"/>
                  <a:ext cx="525945" cy="276999"/>
                </a:xfrm>
                <a:prstGeom prst="rect">
                  <a:avLst/>
                </a:prstGeom>
                <a:noFill/>
              </p:spPr>
              <p:txBody>
                <a:bodyPr wrap="square" rtlCol="0">
                  <a:spAutoFit/>
                </a:bodyPr>
                <a:lstStyle/>
                <a:p>
                  <a:r>
                    <a:rPr lang="en-US" sz="1200" dirty="0">
                      <a:latin typeface="Nimbus Roman No9 L" panose="02000503000000000000" pitchFamily="2" charset="0"/>
                      <a:cs typeface="Times New Roman" panose="02020603050405020304" pitchFamily="18" charset="0"/>
                    </a:rPr>
                    <a:t>yarn</a:t>
                  </a:r>
                </a:p>
              </p:txBody>
            </p:sp>
          </p:grpSp>
        </p:grpSp>
        <p:grpSp>
          <p:nvGrpSpPr>
            <p:cNvPr id="44" name="Group 43"/>
            <p:cNvGrpSpPr/>
            <p:nvPr/>
          </p:nvGrpSpPr>
          <p:grpSpPr>
            <a:xfrm>
              <a:off x="8955336" y="1994419"/>
              <a:ext cx="700660" cy="452055"/>
              <a:chOff x="5517456" y="5117030"/>
              <a:chExt cx="700660" cy="452055"/>
            </a:xfrm>
          </p:grpSpPr>
          <p:sp>
            <p:nvSpPr>
              <p:cNvPr id="45" name="TextBox 44"/>
              <p:cNvSpPr txBox="1"/>
              <p:nvPr/>
            </p:nvSpPr>
            <p:spPr>
              <a:xfrm>
                <a:off x="5604952" y="5117540"/>
                <a:ext cx="312906" cy="400110"/>
              </a:xfrm>
              <a:prstGeom prst="rect">
                <a:avLst/>
              </a:prstGeom>
              <a:noFill/>
            </p:spPr>
            <p:txBody>
              <a:bodyPr wrap="none" rtlCol="0">
                <a:spAutoFit/>
              </a:bodyPr>
              <a:lstStyle/>
              <a:p>
                <a:r>
                  <a:rPr lang="en-US" sz="2000" dirty="0">
                    <a:latin typeface="LM Roman 10" pitchFamily="50" charset="0"/>
                  </a:rPr>
                  <a:t>ˆ</a:t>
                </a:r>
              </a:p>
            </p:txBody>
          </p:sp>
          <p:grpSp>
            <p:nvGrpSpPr>
              <p:cNvPr id="46" name="Group 45"/>
              <p:cNvGrpSpPr/>
              <p:nvPr/>
            </p:nvGrpSpPr>
            <p:grpSpPr>
              <a:xfrm>
                <a:off x="5517456" y="5117030"/>
                <a:ext cx="700660" cy="452055"/>
                <a:chOff x="3020121" y="379438"/>
                <a:chExt cx="700660" cy="452055"/>
              </a:xfrm>
            </p:grpSpPr>
            <p:sp>
              <p:nvSpPr>
                <p:cNvPr id="47" name="TextBox 46"/>
                <p:cNvSpPr txBox="1"/>
                <p:nvPr/>
              </p:nvSpPr>
              <p:spPr>
                <a:xfrm>
                  <a:off x="3020121" y="431383"/>
                  <a:ext cx="415498" cy="400110"/>
                </a:xfrm>
                <a:prstGeom prst="rect">
                  <a:avLst/>
                </a:prstGeom>
                <a:noFill/>
              </p:spPr>
              <p:txBody>
                <a:bodyPr wrap="none" rtlCol="0">
                  <a:spAutoFit/>
                </a:bodyPr>
                <a:lstStyle/>
                <a:p>
                  <a:pPr algn="r"/>
                  <a:r>
                    <a:rPr lang="en-US" sz="2000" b="1" dirty="0">
                      <a:latin typeface="LM Roman 10" pitchFamily="50" charset="0"/>
                      <a:cs typeface="Times New Roman" panose="02020603050405020304" pitchFamily="18" charset="0"/>
                    </a:rPr>
                    <a:t>N</a:t>
                  </a:r>
                </a:p>
              </p:txBody>
            </p:sp>
            <p:sp>
              <p:nvSpPr>
                <p:cNvPr id="48" name="TextBox 47"/>
                <p:cNvSpPr txBox="1"/>
                <p:nvPr/>
              </p:nvSpPr>
              <p:spPr>
                <a:xfrm>
                  <a:off x="3262001" y="379438"/>
                  <a:ext cx="458780" cy="276999"/>
                </a:xfrm>
                <a:prstGeom prst="rect">
                  <a:avLst/>
                </a:prstGeom>
                <a:noFill/>
              </p:spPr>
              <p:txBody>
                <a:bodyPr wrap="none" rtlCol="0">
                  <a:spAutoFit/>
                </a:bodyPr>
                <a:lstStyle/>
                <a:p>
                  <a:r>
                    <a:rPr lang="en-US" sz="1200" dirty="0">
                      <a:latin typeface="Nimbus Roman No9 L" panose="02000503000000000000" pitchFamily="2" charset="0"/>
                      <a:cs typeface="Times New Roman" panose="02020603050405020304" pitchFamily="18" charset="0"/>
                    </a:rPr>
                    <a:t>yarn</a:t>
                  </a:r>
                </a:p>
              </p:txBody>
            </p:sp>
          </p:grpSp>
        </p:grpSp>
        <p:grpSp>
          <p:nvGrpSpPr>
            <p:cNvPr id="49" name="Group 48"/>
            <p:cNvGrpSpPr/>
            <p:nvPr/>
          </p:nvGrpSpPr>
          <p:grpSpPr>
            <a:xfrm>
              <a:off x="9811163" y="747790"/>
              <a:ext cx="620541" cy="473764"/>
              <a:chOff x="5517456" y="5117540"/>
              <a:chExt cx="620541" cy="473764"/>
            </a:xfrm>
          </p:grpSpPr>
          <p:sp>
            <p:nvSpPr>
              <p:cNvPr id="50" name="TextBox 49"/>
              <p:cNvSpPr txBox="1"/>
              <p:nvPr/>
            </p:nvSpPr>
            <p:spPr>
              <a:xfrm>
                <a:off x="5604952" y="5117540"/>
                <a:ext cx="312906" cy="400110"/>
              </a:xfrm>
              <a:prstGeom prst="rect">
                <a:avLst/>
              </a:prstGeom>
              <a:noFill/>
            </p:spPr>
            <p:txBody>
              <a:bodyPr wrap="none" rtlCol="0">
                <a:spAutoFit/>
              </a:bodyPr>
              <a:lstStyle/>
              <a:p>
                <a:r>
                  <a:rPr lang="en-US" sz="2000" dirty="0">
                    <a:latin typeface="LM Roman 10" pitchFamily="50" charset="0"/>
                  </a:rPr>
                  <a:t>ˆ</a:t>
                </a:r>
              </a:p>
            </p:txBody>
          </p:sp>
          <p:grpSp>
            <p:nvGrpSpPr>
              <p:cNvPr id="51" name="Group 50"/>
              <p:cNvGrpSpPr/>
              <p:nvPr/>
            </p:nvGrpSpPr>
            <p:grpSpPr>
              <a:xfrm>
                <a:off x="5517456" y="5148780"/>
                <a:ext cx="620541" cy="442524"/>
                <a:chOff x="3020121" y="411188"/>
                <a:chExt cx="620541" cy="442524"/>
              </a:xfrm>
            </p:grpSpPr>
            <p:sp>
              <p:nvSpPr>
                <p:cNvPr id="52" name="TextBox 51"/>
                <p:cNvSpPr txBox="1"/>
                <p:nvPr/>
              </p:nvSpPr>
              <p:spPr>
                <a:xfrm>
                  <a:off x="3020121" y="450433"/>
                  <a:ext cx="415498" cy="400110"/>
                </a:xfrm>
                <a:prstGeom prst="rect">
                  <a:avLst/>
                </a:prstGeom>
                <a:noFill/>
              </p:spPr>
              <p:txBody>
                <a:bodyPr wrap="none" rtlCol="0">
                  <a:spAutoFit/>
                </a:bodyPr>
                <a:lstStyle/>
                <a:p>
                  <a:pPr algn="r"/>
                  <a:r>
                    <a:rPr lang="en-US" sz="2000" b="1" dirty="0">
                      <a:latin typeface="LM Roman 10" pitchFamily="50" charset="0"/>
                      <a:cs typeface="Times New Roman" panose="02020603050405020304" pitchFamily="18" charset="0"/>
                    </a:rPr>
                    <a:t>N</a:t>
                  </a:r>
                </a:p>
              </p:txBody>
            </p:sp>
            <p:sp>
              <p:nvSpPr>
                <p:cNvPr id="53" name="TextBox 52"/>
                <p:cNvSpPr txBox="1"/>
                <p:nvPr/>
              </p:nvSpPr>
              <p:spPr>
                <a:xfrm>
                  <a:off x="3258826" y="411188"/>
                  <a:ext cx="381836" cy="276999"/>
                </a:xfrm>
                <a:prstGeom prst="rect">
                  <a:avLst/>
                </a:prstGeom>
                <a:noFill/>
              </p:spPr>
              <p:txBody>
                <a:bodyPr wrap="none" rtlCol="0">
                  <a:spAutoFit/>
                </a:bodyPr>
                <a:lstStyle/>
                <a:p>
                  <a:r>
                    <a:rPr lang="en-US" sz="1200" dirty="0">
                      <a:latin typeface="Nimbus Roman No9 L" panose="02000503000000000000" pitchFamily="2" charset="0"/>
                      <a:cs typeface="Times New Roman" panose="02020603050405020304" pitchFamily="18" charset="0"/>
                    </a:rPr>
                    <a:t>ply</a:t>
                  </a:r>
                </a:p>
              </p:txBody>
            </p:sp>
            <p:sp>
              <p:nvSpPr>
                <p:cNvPr id="54" name="TextBox 53"/>
                <p:cNvSpPr txBox="1"/>
                <p:nvPr/>
              </p:nvSpPr>
              <p:spPr>
                <a:xfrm>
                  <a:off x="3284010" y="576713"/>
                  <a:ext cx="231154" cy="276999"/>
                </a:xfrm>
                <a:prstGeom prst="rect">
                  <a:avLst/>
                </a:prstGeom>
                <a:noFill/>
              </p:spPr>
              <p:txBody>
                <a:bodyPr wrap="none" rtlCol="0">
                  <a:spAutoFit/>
                </a:bodyPr>
                <a:lstStyle/>
                <a:p>
                  <a:r>
                    <a:rPr lang="en-US" sz="1200" i="1" dirty="0">
                      <a:latin typeface="LM Roman 10" pitchFamily="50" charset="0"/>
                      <a:cs typeface="Times New Roman" panose="02020603050405020304" pitchFamily="18" charset="0"/>
                    </a:rPr>
                    <a:t>j</a:t>
                  </a:r>
                </a:p>
              </p:txBody>
            </p:sp>
          </p:grpSp>
        </p:grpSp>
      </p:grpSp>
      <p:cxnSp>
        <p:nvCxnSpPr>
          <p:cNvPr id="68" name="Straight Connector 67"/>
          <p:cNvCxnSpPr/>
          <p:nvPr/>
        </p:nvCxnSpPr>
        <p:spPr>
          <a:xfrm>
            <a:off x="919843" y="5323511"/>
            <a:ext cx="6400800" cy="0"/>
          </a:xfrm>
          <a:prstGeom prst="line">
            <a:avLst/>
          </a:prstGeom>
        </p:spPr>
        <p:style>
          <a:lnRef idx="1">
            <a:schemeClr val="dk1"/>
          </a:lnRef>
          <a:fillRef idx="0">
            <a:schemeClr val="dk1"/>
          </a:fillRef>
          <a:effectRef idx="0">
            <a:schemeClr val="dk1"/>
          </a:effectRef>
          <a:fontRef idx="minor">
            <a:schemeClr val="tx1"/>
          </a:fontRef>
        </p:style>
      </p:cxnSp>
      <p:sp>
        <p:nvSpPr>
          <p:cNvPr id="69" name="Oval 68"/>
          <p:cNvSpPr/>
          <p:nvPr/>
        </p:nvSpPr>
        <p:spPr>
          <a:xfrm>
            <a:off x="838200" y="5241868"/>
            <a:ext cx="163286" cy="16328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charset="0"/>
              <a:ea typeface="Times New Roman" charset="0"/>
              <a:cs typeface="Times New Roman" charset="0"/>
            </a:endParaRPr>
          </a:p>
        </p:txBody>
      </p:sp>
      <p:sp>
        <p:nvSpPr>
          <p:cNvPr id="70" name="Oval 69"/>
          <p:cNvSpPr/>
          <p:nvPr/>
        </p:nvSpPr>
        <p:spPr>
          <a:xfrm>
            <a:off x="7239000" y="5241868"/>
            <a:ext cx="163286" cy="16328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71" name="Oval 70"/>
          <p:cNvSpPr/>
          <p:nvPr/>
        </p:nvSpPr>
        <p:spPr>
          <a:xfrm>
            <a:off x="4038600" y="5241868"/>
            <a:ext cx="163286" cy="16328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72" name="Oval 71"/>
          <p:cNvSpPr/>
          <p:nvPr/>
        </p:nvSpPr>
        <p:spPr>
          <a:xfrm>
            <a:off x="5638800" y="5241868"/>
            <a:ext cx="163286" cy="16328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73" name="Oval 72"/>
          <p:cNvSpPr/>
          <p:nvPr/>
        </p:nvSpPr>
        <p:spPr>
          <a:xfrm>
            <a:off x="2356757" y="5233704"/>
            <a:ext cx="163286" cy="16328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74" name="Oval 73"/>
          <p:cNvSpPr/>
          <p:nvPr/>
        </p:nvSpPr>
        <p:spPr>
          <a:xfrm>
            <a:off x="2880632" y="5269480"/>
            <a:ext cx="111579" cy="111579"/>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75" name="Oval 74"/>
          <p:cNvSpPr/>
          <p:nvPr/>
        </p:nvSpPr>
        <p:spPr>
          <a:xfrm>
            <a:off x="2707377" y="4869174"/>
            <a:ext cx="455367" cy="908673"/>
          </a:xfrm>
          <a:prstGeom prst="ellipse">
            <a:avLst/>
          </a:prstGeom>
          <a:noFill/>
          <a:ln>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842" y="4654988"/>
            <a:ext cx="6578238" cy="1095727"/>
          </a:xfrm>
          <a:prstGeom prst="rect">
            <a:avLst/>
          </a:prstGeom>
        </p:spPr>
      </p:pic>
      <p:cxnSp>
        <p:nvCxnSpPr>
          <p:cNvPr id="66" name="Straight Connector 65"/>
          <p:cNvCxnSpPr>
            <a:cxnSpLocks/>
          </p:cNvCxnSpPr>
          <p:nvPr/>
        </p:nvCxnSpPr>
        <p:spPr>
          <a:xfrm>
            <a:off x="1001486" y="5323511"/>
            <a:ext cx="1015055" cy="0"/>
          </a:xfrm>
          <a:prstGeom prst="line">
            <a:avLst/>
          </a:prstGeom>
        </p:spPr>
        <p:style>
          <a:lnRef idx="1">
            <a:schemeClr val="dk1"/>
          </a:lnRef>
          <a:fillRef idx="0">
            <a:schemeClr val="dk1"/>
          </a:fillRef>
          <a:effectRef idx="0">
            <a:schemeClr val="dk1"/>
          </a:effectRef>
          <a:fontRef idx="minor">
            <a:schemeClr val="tx1"/>
          </a:fontRef>
        </p:style>
      </p:cxnSp>
      <p:cxnSp>
        <p:nvCxnSpPr>
          <p:cNvPr id="77" name="Straight Connector 76"/>
          <p:cNvCxnSpPr>
            <a:cxnSpLocks/>
          </p:cNvCxnSpPr>
          <p:nvPr/>
        </p:nvCxnSpPr>
        <p:spPr>
          <a:xfrm>
            <a:off x="4038600" y="5323511"/>
            <a:ext cx="1015055" cy="0"/>
          </a:xfrm>
          <a:prstGeom prst="line">
            <a:avLst/>
          </a:prstGeom>
        </p:spPr>
        <p:style>
          <a:lnRef idx="1">
            <a:schemeClr val="dk1"/>
          </a:lnRef>
          <a:fillRef idx="0">
            <a:schemeClr val="dk1"/>
          </a:fillRef>
          <a:effectRef idx="0">
            <a:schemeClr val="dk1"/>
          </a:effectRef>
          <a:fontRef idx="minor">
            <a:schemeClr val="tx1"/>
          </a:fontRef>
        </p:style>
      </p:cxnSp>
      <p:sp>
        <p:nvSpPr>
          <p:cNvPr id="78" name="Oval 77"/>
          <p:cNvSpPr/>
          <p:nvPr/>
        </p:nvSpPr>
        <p:spPr>
          <a:xfrm>
            <a:off x="4038600" y="5246033"/>
            <a:ext cx="163286" cy="16328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79" name="Oval 78"/>
          <p:cNvSpPr/>
          <p:nvPr/>
        </p:nvSpPr>
        <p:spPr>
          <a:xfrm>
            <a:off x="3035540" y="5180145"/>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 name="Picture 8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928" y="1942266"/>
            <a:ext cx="6106377" cy="988816"/>
          </a:xfrm>
          <a:prstGeom prst="rect">
            <a:avLst/>
          </a:prstGeom>
        </p:spPr>
      </p:pic>
      <p:pic>
        <p:nvPicPr>
          <p:cNvPr id="83" name="Picture 8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3385419"/>
            <a:ext cx="5836908" cy="960954"/>
          </a:xfrm>
          <a:prstGeom prst="rect">
            <a:avLst/>
          </a:prstGeom>
        </p:spPr>
      </p:pic>
      <p:grpSp>
        <p:nvGrpSpPr>
          <p:cNvPr id="80" name="Group 79"/>
          <p:cNvGrpSpPr/>
          <p:nvPr/>
        </p:nvGrpSpPr>
        <p:grpSpPr>
          <a:xfrm>
            <a:off x="10571191" y="3181096"/>
            <a:ext cx="602877" cy="467172"/>
            <a:chOff x="5528770" y="5120963"/>
            <a:chExt cx="602877" cy="467172"/>
          </a:xfrm>
        </p:grpSpPr>
        <p:sp>
          <p:nvSpPr>
            <p:cNvPr id="81" name="TextBox 80"/>
            <p:cNvSpPr txBox="1"/>
            <p:nvPr/>
          </p:nvSpPr>
          <p:spPr>
            <a:xfrm>
              <a:off x="5606241" y="5120963"/>
              <a:ext cx="312906" cy="400110"/>
            </a:xfrm>
            <a:prstGeom prst="rect">
              <a:avLst/>
            </a:prstGeom>
            <a:noFill/>
          </p:spPr>
          <p:txBody>
            <a:bodyPr wrap="none" rtlCol="0">
              <a:spAutoFit/>
            </a:bodyPr>
            <a:lstStyle/>
            <a:p>
              <a:r>
                <a:rPr lang="en-US" sz="2000" dirty="0">
                  <a:latin typeface="LM Roman 10" pitchFamily="50" charset="0"/>
                </a:rPr>
                <a:t>ˆ</a:t>
              </a:r>
            </a:p>
          </p:txBody>
        </p:sp>
        <p:grpSp>
          <p:nvGrpSpPr>
            <p:cNvPr id="84" name="Group 83"/>
            <p:cNvGrpSpPr/>
            <p:nvPr/>
          </p:nvGrpSpPr>
          <p:grpSpPr>
            <a:xfrm>
              <a:off x="5528770" y="5136080"/>
              <a:ext cx="602877" cy="452055"/>
              <a:chOff x="3031435" y="398488"/>
              <a:chExt cx="602877" cy="452055"/>
            </a:xfrm>
          </p:grpSpPr>
          <p:sp>
            <p:nvSpPr>
              <p:cNvPr id="85" name="TextBox 84"/>
              <p:cNvSpPr txBox="1"/>
              <p:nvPr/>
            </p:nvSpPr>
            <p:spPr>
              <a:xfrm>
                <a:off x="3031435" y="450433"/>
                <a:ext cx="394659" cy="400110"/>
              </a:xfrm>
              <a:prstGeom prst="rect">
                <a:avLst/>
              </a:prstGeom>
              <a:noFill/>
            </p:spPr>
            <p:txBody>
              <a:bodyPr wrap="none" rtlCol="0">
                <a:spAutoFit/>
              </a:bodyPr>
              <a:lstStyle/>
              <a:p>
                <a:pPr algn="r"/>
                <a:r>
                  <a:rPr lang="en-US" sz="2000" b="1" dirty="0">
                    <a:latin typeface="LM Roman 10" pitchFamily="50" charset="0"/>
                    <a:cs typeface="Times New Roman" panose="02020603050405020304" pitchFamily="18" charset="0"/>
                  </a:rPr>
                  <a:t>B</a:t>
                </a:r>
              </a:p>
            </p:txBody>
          </p:sp>
          <p:sp>
            <p:nvSpPr>
              <p:cNvPr id="86" name="TextBox 85"/>
              <p:cNvSpPr txBox="1"/>
              <p:nvPr/>
            </p:nvSpPr>
            <p:spPr>
              <a:xfrm>
                <a:off x="3252476" y="398488"/>
                <a:ext cx="381836" cy="276999"/>
              </a:xfrm>
              <a:prstGeom prst="rect">
                <a:avLst/>
              </a:prstGeom>
              <a:noFill/>
            </p:spPr>
            <p:txBody>
              <a:bodyPr wrap="none" rtlCol="0">
                <a:spAutoFit/>
              </a:bodyPr>
              <a:lstStyle/>
              <a:p>
                <a:r>
                  <a:rPr lang="en-US" sz="1200" dirty="0">
                    <a:latin typeface="Nimbus Roman No9 L" panose="02000503000000000000" pitchFamily="2" charset="0"/>
                    <a:cs typeface="Times New Roman" panose="02020603050405020304" pitchFamily="18" charset="0"/>
                  </a:rPr>
                  <a:t>ply</a:t>
                </a:r>
              </a:p>
            </p:txBody>
          </p:sp>
          <p:sp>
            <p:nvSpPr>
              <p:cNvPr id="87" name="TextBox 86"/>
              <p:cNvSpPr txBox="1"/>
              <p:nvPr/>
            </p:nvSpPr>
            <p:spPr>
              <a:xfrm>
                <a:off x="3252260" y="564013"/>
                <a:ext cx="231154" cy="276999"/>
              </a:xfrm>
              <a:prstGeom prst="rect">
                <a:avLst/>
              </a:prstGeom>
              <a:noFill/>
            </p:spPr>
            <p:txBody>
              <a:bodyPr wrap="none" rtlCol="0">
                <a:spAutoFit/>
              </a:bodyPr>
              <a:lstStyle/>
              <a:p>
                <a:r>
                  <a:rPr lang="en-US" sz="1200" i="1" dirty="0">
                    <a:latin typeface="LM Roman 10" pitchFamily="50" charset="0"/>
                    <a:cs typeface="Times New Roman" panose="02020603050405020304" pitchFamily="18" charset="0"/>
                  </a:rPr>
                  <a:t>j</a:t>
                </a:r>
              </a:p>
            </p:txBody>
          </p:sp>
        </p:grpSp>
      </p:grpSp>
    </p:spTree>
    <p:extLst>
      <p:ext uri="{BB962C8B-B14F-4D97-AF65-F5344CB8AC3E}">
        <p14:creationId xmlns:p14="http://schemas.microsoft.com/office/powerpoint/2010/main" val="247842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anose="02020603050405020304" pitchFamily="18" charset="0"/>
              </a:rPr>
              <a:t>Fiber Generation</a:t>
            </a:r>
            <a:endParaRPr lang="en-US" dirty="0">
              <a:ea typeface="Times New Roman" charset="0"/>
              <a:cs typeface="Times New Roman" charset="0"/>
            </a:endParaRPr>
          </a:p>
        </p:txBody>
      </p:sp>
      <p:pic>
        <p:nvPicPr>
          <p:cNvPr id="65" name="Picture 6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831" y="4590408"/>
            <a:ext cx="7010401" cy="1340942"/>
          </a:xfrm>
          <a:prstGeom prst="rect">
            <a:avLst/>
          </a:prstGeom>
        </p:spPr>
      </p:pic>
      <p:grpSp>
        <p:nvGrpSpPr>
          <p:cNvPr id="4" name="Group 3"/>
          <p:cNvGrpSpPr/>
          <p:nvPr/>
        </p:nvGrpSpPr>
        <p:grpSpPr>
          <a:xfrm>
            <a:off x="7132320" y="1645920"/>
            <a:ext cx="5120622" cy="4872996"/>
            <a:chOff x="7047828" y="642938"/>
            <a:chExt cx="5120622" cy="4872996"/>
          </a:xfrm>
        </p:grpSpPr>
        <p:sp>
          <p:nvSpPr>
            <p:cNvPr id="9" name="Oval 8"/>
            <p:cNvSpPr/>
            <p:nvPr/>
          </p:nvSpPr>
          <p:spPr>
            <a:xfrm>
              <a:off x="7147554" y="642938"/>
              <a:ext cx="4872996" cy="4872996"/>
            </a:xfrm>
            <a:prstGeom prst="ellipse">
              <a:avLst/>
            </a:prstGeom>
            <a:noFill/>
            <a:ln w="127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rot="1261143">
              <a:off x="8242705" y="726559"/>
              <a:ext cx="3555806" cy="2402604"/>
            </a:xfrm>
            <a:prstGeom prst="ellipse">
              <a:avLst/>
            </a:prstGeom>
            <a:no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4" name="Oval 13"/>
            <p:cNvSpPr/>
            <p:nvPr/>
          </p:nvSpPr>
          <p:spPr>
            <a:xfrm>
              <a:off x="10664932" y="1321847"/>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rot="19005479">
              <a:off x="7047828" y="1168114"/>
              <a:ext cx="1979754" cy="539536"/>
            </a:xfrm>
            <a:prstGeom prst="rect">
              <a:avLst/>
            </a:prstGeom>
            <a:noFill/>
          </p:spPr>
          <p:txBody>
            <a:bodyPr wrap="none" rtlCol="0">
              <a:prstTxWarp prst="textArchUp">
                <a:avLst/>
              </a:prstTxWarp>
              <a:spAutoFit/>
            </a:bodyPr>
            <a:lstStyle/>
            <a:p>
              <a:pPr algn="ctr"/>
              <a:r>
                <a:rPr lang="en-US" sz="1600" dirty="0">
                  <a:solidFill>
                    <a:srgbClr val="0070C0"/>
                  </a:solidFill>
                  <a:latin typeface="Nimbus Roman No9 L" panose="02000503000000000000" pitchFamily="2" charset="0"/>
                  <a:cs typeface="Times New Roman" panose="02020603050405020304" pitchFamily="18" charset="0"/>
                </a:rPr>
                <a:t>yarn boundary</a:t>
              </a:r>
            </a:p>
          </p:txBody>
        </p:sp>
        <p:sp>
          <p:nvSpPr>
            <p:cNvPr id="61" name="Oval 60"/>
            <p:cNvSpPr/>
            <p:nvPr/>
          </p:nvSpPr>
          <p:spPr>
            <a:xfrm rot="19111974">
              <a:off x="8612644" y="2782241"/>
              <a:ext cx="3555806" cy="2402604"/>
            </a:xfrm>
            <a:prstGeom prst="ellipse">
              <a:avLst/>
            </a:prstGeom>
            <a:no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62" name="Oval 61"/>
            <p:cNvSpPr/>
            <p:nvPr/>
          </p:nvSpPr>
          <p:spPr>
            <a:xfrm rot="4614525">
              <a:off x="6599480" y="2124339"/>
              <a:ext cx="3555806" cy="2402604"/>
            </a:xfrm>
            <a:prstGeom prst="ellipse">
              <a:avLst/>
            </a:prstGeom>
            <a:no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63" name="Oval 62"/>
            <p:cNvSpPr/>
            <p:nvPr/>
          </p:nvSpPr>
          <p:spPr>
            <a:xfrm>
              <a:off x="10071861" y="1640945"/>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9267275" y="1181172"/>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9922093" y="1219188"/>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10437088" y="1798146"/>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9617599" y="1839841"/>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9998078" y="2055851"/>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7445430" y="2293013"/>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8176173" y="2485922"/>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8719274" y="1297729"/>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9178230" y="1675862"/>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8732598" y="2055851"/>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9350287" y="2109301"/>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9614266" y="2415488"/>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10057047" y="2293013"/>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9589196" y="1490638"/>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10940816" y="1852382"/>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10488608" y="2145991"/>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10008587" y="2872154"/>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10521239" y="2654315"/>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11080572" y="2704844"/>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11305988" y="2118600"/>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a:off x="9391621" y="833618"/>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a:off x="10137908" y="934525"/>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7930123" y="1886071"/>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a:off x="8525358" y="4632947"/>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p:nvPr/>
          </p:nvSpPr>
          <p:spPr>
            <a:xfrm>
              <a:off x="7567231" y="2750769"/>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p:cNvSpPr/>
            <p:nvPr/>
          </p:nvSpPr>
          <p:spPr>
            <a:xfrm>
              <a:off x="7979602" y="3031490"/>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8335325" y="3034140"/>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a:off x="7804690" y="3741826"/>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p:nvPr/>
          </p:nvSpPr>
          <p:spPr>
            <a:xfrm>
              <a:off x="7861644" y="4395666"/>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p:cNvSpPr/>
            <p:nvPr/>
          </p:nvSpPr>
          <p:spPr>
            <a:xfrm>
              <a:off x="9124832" y="4177734"/>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a:off x="9055794" y="3493001"/>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a:off x="8706771" y="4111050"/>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p:cNvSpPr/>
            <p:nvPr/>
          </p:nvSpPr>
          <p:spPr>
            <a:xfrm>
              <a:off x="8328138" y="3927549"/>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a:off x="8058343" y="3505245"/>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a:off x="8692902" y="3668073"/>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a:off x="8962192" y="3112151"/>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a:off x="8612479" y="2678339"/>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p:cNvSpPr/>
            <p:nvPr/>
          </p:nvSpPr>
          <p:spPr>
            <a:xfrm>
              <a:off x="7353163" y="3308510"/>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p:cNvSpPr/>
            <p:nvPr/>
          </p:nvSpPr>
          <p:spPr>
            <a:xfrm>
              <a:off x="9023164" y="2423286"/>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p:nvPr/>
          </p:nvSpPr>
          <p:spPr>
            <a:xfrm>
              <a:off x="9227983" y="2820047"/>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a:off x="8970275" y="4560676"/>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p:nvPr/>
          </p:nvSpPr>
          <p:spPr>
            <a:xfrm>
              <a:off x="8434264" y="3432376"/>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10561430" y="3833691"/>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p:cNvSpPr/>
            <p:nvPr/>
          </p:nvSpPr>
          <p:spPr>
            <a:xfrm>
              <a:off x="9807175" y="4035040"/>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p:cNvSpPr/>
            <p:nvPr/>
          </p:nvSpPr>
          <p:spPr>
            <a:xfrm>
              <a:off x="10340633" y="4396133"/>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10812186" y="4380931"/>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p:cNvSpPr/>
            <p:nvPr/>
          </p:nvSpPr>
          <p:spPr>
            <a:xfrm>
              <a:off x="11088265" y="3741826"/>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p:cNvSpPr/>
            <p:nvPr/>
          </p:nvSpPr>
          <p:spPr>
            <a:xfrm>
              <a:off x="9991722" y="3685910"/>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p:cNvSpPr/>
            <p:nvPr/>
          </p:nvSpPr>
          <p:spPr>
            <a:xfrm>
              <a:off x="10419984" y="3416479"/>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p:cNvSpPr/>
            <p:nvPr/>
          </p:nvSpPr>
          <p:spPr>
            <a:xfrm>
              <a:off x="9843991" y="4788501"/>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p:cNvSpPr/>
            <p:nvPr/>
          </p:nvSpPr>
          <p:spPr>
            <a:xfrm>
              <a:off x="9620734" y="4380931"/>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p:cNvSpPr/>
            <p:nvPr/>
          </p:nvSpPr>
          <p:spPr>
            <a:xfrm>
              <a:off x="10429133" y="4909800"/>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p:cNvSpPr/>
            <p:nvPr/>
          </p:nvSpPr>
          <p:spPr>
            <a:xfrm>
              <a:off x="9567332" y="5075365"/>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p:cNvSpPr/>
            <p:nvPr/>
          </p:nvSpPr>
          <p:spPr>
            <a:xfrm>
              <a:off x="11327756" y="4126239"/>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p:cNvSpPr/>
            <p:nvPr/>
          </p:nvSpPr>
          <p:spPr>
            <a:xfrm>
              <a:off x="11498897" y="3484686"/>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p:cNvSpPr/>
            <p:nvPr/>
          </p:nvSpPr>
          <p:spPr>
            <a:xfrm>
              <a:off x="11355104" y="3054706"/>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Oval 237"/>
            <p:cNvSpPr/>
            <p:nvPr/>
          </p:nvSpPr>
          <p:spPr>
            <a:xfrm>
              <a:off x="9425866" y="3917373"/>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p:cNvSpPr/>
            <p:nvPr/>
          </p:nvSpPr>
          <p:spPr>
            <a:xfrm>
              <a:off x="10792447" y="3372344"/>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p:cNvSpPr/>
            <p:nvPr/>
          </p:nvSpPr>
          <p:spPr>
            <a:xfrm>
              <a:off x="9810394" y="3342593"/>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Oval 246"/>
            <p:cNvSpPr/>
            <p:nvPr/>
          </p:nvSpPr>
          <p:spPr>
            <a:xfrm>
              <a:off x="10527124" y="3011069"/>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Oval 249"/>
            <p:cNvSpPr/>
            <p:nvPr/>
          </p:nvSpPr>
          <p:spPr>
            <a:xfrm>
              <a:off x="9252238" y="4772455"/>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Oval 252"/>
            <p:cNvSpPr/>
            <p:nvPr/>
          </p:nvSpPr>
          <p:spPr>
            <a:xfrm>
              <a:off x="10859547" y="4058461"/>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p:cNvSpPr/>
            <p:nvPr/>
          </p:nvSpPr>
          <p:spPr>
            <a:xfrm>
              <a:off x="9492481" y="3460010"/>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p:cNvSpPr/>
            <p:nvPr/>
          </p:nvSpPr>
          <p:spPr>
            <a:xfrm>
              <a:off x="10186148" y="4070315"/>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TextBox 260"/>
            <p:cNvSpPr txBox="1"/>
            <p:nvPr/>
          </p:nvSpPr>
          <p:spPr>
            <a:xfrm rot="19024621">
              <a:off x="8399225" y="784066"/>
              <a:ext cx="1979754" cy="2040321"/>
            </a:xfrm>
            <a:prstGeom prst="rect">
              <a:avLst/>
            </a:prstGeom>
            <a:noFill/>
          </p:spPr>
          <p:txBody>
            <a:bodyPr wrap="none" rtlCol="0">
              <a:prstTxWarp prst="textArchUp">
                <a:avLst/>
              </a:prstTxWarp>
              <a:spAutoFit/>
            </a:bodyPr>
            <a:lstStyle/>
            <a:p>
              <a:pPr algn="ctr"/>
              <a:r>
                <a:rPr lang="en-US" sz="1600" dirty="0">
                  <a:solidFill>
                    <a:srgbClr val="C00000"/>
                  </a:solidFill>
                  <a:latin typeface="Nimbus Roman No9 L" panose="02000503000000000000" pitchFamily="2" charset="0"/>
                  <a:cs typeface="Times New Roman" panose="02020603050405020304" pitchFamily="18" charset="0"/>
                </a:rPr>
                <a:t>ply boundary</a:t>
              </a:r>
            </a:p>
          </p:txBody>
        </p:sp>
        <p:sp>
          <p:nvSpPr>
            <p:cNvPr id="263" name="TextBox 262"/>
            <p:cNvSpPr txBox="1"/>
            <p:nvPr/>
          </p:nvSpPr>
          <p:spPr>
            <a:xfrm rot="643163">
              <a:off x="9614426" y="1528389"/>
              <a:ext cx="1300688" cy="1431503"/>
            </a:xfrm>
            <a:prstGeom prst="rect">
              <a:avLst/>
            </a:prstGeom>
            <a:noFill/>
          </p:spPr>
          <p:txBody>
            <a:bodyPr wrap="none" rtlCol="0">
              <a:prstTxWarp prst="textArchUp">
                <a:avLst>
                  <a:gd name="adj" fmla="val 13155937"/>
                </a:avLst>
              </a:prstTxWarp>
              <a:spAutoFit/>
            </a:bodyPr>
            <a:lstStyle/>
            <a:p>
              <a:pPr algn="ctr"/>
              <a:r>
                <a:rPr lang="en-US" sz="1600" dirty="0">
                  <a:solidFill>
                    <a:schemeClr val="bg1">
                      <a:lumMod val="50000"/>
                    </a:schemeClr>
                  </a:solidFill>
                  <a:latin typeface="Nimbus Roman No9 L" panose="02000503000000000000" pitchFamily="2" charset="0"/>
                  <a:cs typeface="Times New Roman" panose="02020603050405020304" pitchFamily="18" charset="0"/>
                </a:rPr>
                <a:t>fiber boundary</a:t>
              </a:r>
            </a:p>
          </p:txBody>
        </p:sp>
      </p:grpSp>
      <p:pic>
        <p:nvPicPr>
          <p:cNvPr id="80" name="Picture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928" y="1942266"/>
            <a:ext cx="6106377" cy="988816"/>
          </a:xfrm>
          <a:prstGeom prst="rect">
            <a:avLst/>
          </a:prstGeom>
        </p:spPr>
      </p:pic>
      <p:pic>
        <p:nvPicPr>
          <p:cNvPr id="81" name="Picture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3385419"/>
            <a:ext cx="5836908" cy="960954"/>
          </a:xfrm>
          <a:prstGeom prst="rect">
            <a:avLst/>
          </a:prstGeom>
        </p:spPr>
      </p:pic>
      <p:pic>
        <p:nvPicPr>
          <p:cNvPr id="86" name="Picture 85"/>
          <p:cNvPicPr>
            <a:picLocks/>
          </p:cNvPicPr>
          <p:nvPr/>
        </p:nvPicPr>
        <p:blipFill>
          <a:blip r:embed="rId3">
            <a:extLst>
              <a:ext uri="{28A0092B-C50C-407E-A947-70E740481C1C}">
                <a14:useLocalDpi xmlns:a14="http://schemas.microsoft.com/office/drawing/2010/main" val="0"/>
              </a:ext>
            </a:extLst>
          </a:blip>
          <a:stretch>
            <a:fillRect/>
          </a:stretch>
        </p:blipFill>
        <p:spPr>
          <a:xfrm>
            <a:off x="185822" y="4137403"/>
            <a:ext cx="11590476" cy="2272000"/>
          </a:xfrm>
          <a:prstGeom prst="rect">
            <a:avLst/>
          </a:prstGeom>
        </p:spPr>
      </p:pic>
    </p:spTree>
    <p:extLst>
      <p:ext uri="{BB962C8B-B14F-4D97-AF65-F5344CB8AC3E}">
        <p14:creationId xmlns:p14="http://schemas.microsoft.com/office/powerpoint/2010/main" val="359959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0"/>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81"/>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par>
                          <p:cTn id="11" fill="hold">
                            <p:stCondLst>
                              <p:cond delay="0"/>
                            </p:stCondLst>
                            <p:childTnLst>
                              <p:par>
                                <p:cTn id="12" presetID="6" presetClass="emph" presetSubtype="0" fill="hold" nodeType="afterEffect">
                                  <p:stCondLst>
                                    <p:cond delay="0"/>
                                  </p:stCondLst>
                                  <p:childTnLst>
                                    <p:animScale>
                                      <p:cBhvr>
                                        <p:cTn id="13" dur="1000" fill="hold"/>
                                        <p:tgtEl>
                                          <p:spTgt spid="65"/>
                                        </p:tgtEl>
                                      </p:cBhvr>
                                      <p:by x="120000" y="120000"/>
                                    </p:animScale>
                                  </p:childTnLst>
                                </p:cTn>
                              </p:par>
                              <p:par>
                                <p:cTn id="14" presetID="42" presetClass="path" presetSubtype="0" fill="hold" nodeType="withEffect">
                                  <p:stCondLst>
                                    <p:cond delay="0"/>
                                  </p:stCondLst>
                                  <p:childTnLst>
                                    <p:animMotion origin="layout" path="M 1.66667E-6 3.7037E-7 L 0.17851 0.00903 " pathEditMode="relative" rAng="0" ptsTypes="AA">
                                      <p:cBhvr>
                                        <p:cTn id="15" dur="1000" fill="hold"/>
                                        <p:tgtEl>
                                          <p:spTgt spid="65"/>
                                        </p:tgtEl>
                                        <p:attrNameLst>
                                          <p:attrName>ppt_x</p:attrName>
                                          <p:attrName>ppt_y</p:attrName>
                                        </p:attrNameLst>
                                      </p:cBhvr>
                                      <p:rCtr x="8919" y="44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6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anose="02020603050405020304" pitchFamily="18" charset="0"/>
              </a:rPr>
              <a:t>Fiber Types</a:t>
            </a:r>
          </a:p>
        </p:txBody>
      </p:sp>
      <p:grpSp>
        <p:nvGrpSpPr>
          <p:cNvPr id="3" name="Group 2"/>
          <p:cNvGrpSpPr/>
          <p:nvPr/>
        </p:nvGrpSpPr>
        <p:grpSpPr>
          <a:xfrm>
            <a:off x="5029200" y="1645920"/>
            <a:ext cx="5858934" cy="3219450"/>
            <a:chOff x="6096000" y="1370958"/>
            <a:chExt cx="5858934" cy="3219450"/>
          </a:xfrm>
        </p:grpSpPr>
        <p:pic>
          <p:nvPicPr>
            <p:cNvPr id="53" name="Picture 5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70958"/>
              <a:ext cx="5723467" cy="3219450"/>
            </a:xfrm>
            <a:prstGeom prst="rect">
              <a:avLst/>
            </a:prstGeom>
          </p:spPr>
        </p:pic>
        <p:pic>
          <p:nvPicPr>
            <p:cNvPr id="54" name="Picture 5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690688"/>
              <a:ext cx="5858934" cy="2728324"/>
            </a:xfrm>
            <a:prstGeom prst="rect">
              <a:avLst/>
            </a:prstGeom>
          </p:spPr>
        </p:pic>
      </p:grpSp>
      <p:sp>
        <p:nvSpPr>
          <p:cNvPr id="55" name="Content Placeholder 2"/>
          <p:cNvSpPr txBox="1">
            <a:spLocks/>
          </p:cNvSpPr>
          <p:nvPr/>
        </p:nvSpPr>
        <p:spPr>
          <a:xfrm>
            <a:off x="838200" y="1825625"/>
            <a:ext cx="5257800" cy="2679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Times New Roman" charset="0"/>
                <a:ea typeface="Times New Roman" charset="0"/>
                <a:cs typeface="Times New Roman" charset="0"/>
              </a:rPr>
              <a:t>Migration fiber</a:t>
            </a:r>
          </a:p>
        </p:txBody>
      </p:sp>
      <p:pic>
        <p:nvPicPr>
          <p:cNvPr id="14" name="Picture 13"/>
          <p:cNvPicPr>
            <a:picLocks/>
          </p:cNvPicPr>
          <p:nvPr/>
        </p:nvPicPr>
        <p:blipFill>
          <a:blip r:embed="rId5">
            <a:extLst>
              <a:ext uri="{28A0092B-C50C-407E-A947-70E740481C1C}">
                <a14:useLocalDpi xmlns:a14="http://schemas.microsoft.com/office/drawing/2010/main" val="0"/>
              </a:ext>
            </a:extLst>
          </a:blip>
          <a:stretch>
            <a:fillRect/>
          </a:stretch>
        </p:blipFill>
        <p:spPr>
          <a:xfrm>
            <a:off x="185822" y="4142232"/>
            <a:ext cx="11590476" cy="2272000"/>
          </a:xfrm>
          <a:prstGeom prst="rect">
            <a:avLst/>
          </a:prstGeom>
        </p:spPr>
      </p:pic>
    </p:spTree>
    <p:extLst>
      <p:ext uri="{BB962C8B-B14F-4D97-AF65-F5344CB8AC3E}">
        <p14:creationId xmlns:p14="http://schemas.microsoft.com/office/powerpoint/2010/main" val="2591274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anose="02020603050405020304" pitchFamily="18" charset="0"/>
              </a:rPr>
              <a:t>Fiber Types</a:t>
            </a:r>
          </a:p>
        </p:txBody>
      </p:sp>
      <p:grpSp>
        <p:nvGrpSpPr>
          <p:cNvPr id="3" name="Group 2"/>
          <p:cNvGrpSpPr/>
          <p:nvPr/>
        </p:nvGrpSpPr>
        <p:grpSpPr>
          <a:xfrm>
            <a:off x="5029200" y="1645920"/>
            <a:ext cx="5858934" cy="3219450"/>
            <a:chOff x="6096000" y="1370958"/>
            <a:chExt cx="5858934" cy="3219450"/>
          </a:xfrm>
        </p:grpSpPr>
        <p:pic>
          <p:nvPicPr>
            <p:cNvPr id="53" name="Picture 5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70958"/>
              <a:ext cx="5723467" cy="3219450"/>
            </a:xfrm>
            <a:prstGeom prst="rect">
              <a:avLst/>
            </a:prstGeom>
          </p:spPr>
        </p:pic>
        <p:pic>
          <p:nvPicPr>
            <p:cNvPr id="54" name="Picture 5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690688"/>
              <a:ext cx="5858934" cy="2728324"/>
            </a:xfrm>
            <a:prstGeom prst="rect">
              <a:avLst/>
            </a:prstGeom>
          </p:spPr>
        </p:pic>
      </p:grpSp>
      <p:sp>
        <p:nvSpPr>
          <p:cNvPr id="55" name="Content Placeholder 2"/>
          <p:cNvSpPr txBox="1">
            <a:spLocks/>
          </p:cNvSpPr>
          <p:nvPr/>
        </p:nvSpPr>
        <p:spPr>
          <a:xfrm>
            <a:off x="838200" y="1825625"/>
            <a:ext cx="5257800" cy="2679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Times New Roman" charset="0"/>
                <a:ea typeface="Times New Roman" charset="0"/>
                <a:cs typeface="Times New Roman" charset="0"/>
              </a:rPr>
              <a:t>Migration fiber</a:t>
            </a:r>
          </a:p>
        </p:txBody>
      </p:sp>
      <p:pic>
        <p:nvPicPr>
          <p:cNvPr id="14" name="Picture 13"/>
          <p:cNvPicPr>
            <a:picLocks/>
          </p:cNvPicPr>
          <p:nvPr/>
        </p:nvPicPr>
        <p:blipFill>
          <a:blip r:embed="rId5">
            <a:extLst>
              <a:ext uri="{28A0092B-C50C-407E-A947-70E740481C1C}">
                <a14:useLocalDpi xmlns:a14="http://schemas.microsoft.com/office/drawing/2010/main" val="0"/>
              </a:ext>
            </a:extLst>
          </a:blip>
          <a:stretch>
            <a:fillRect/>
          </a:stretch>
        </p:blipFill>
        <p:spPr>
          <a:xfrm>
            <a:off x="185822" y="4142232"/>
            <a:ext cx="11590476" cy="2272000"/>
          </a:xfrm>
          <a:prstGeom prst="rect">
            <a:avLst/>
          </a:prstGeom>
        </p:spPr>
      </p:pic>
      <p:sp>
        <p:nvSpPr>
          <p:cNvPr id="8" name="Oval 7"/>
          <p:cNvSpPr/>
          <p:nvPr/>
        </p:nvSpPr>
        <p:spPr>
          <a:xfrm rot="20075288">
            <a:off x="3328912" y="5101681"/>
            <a:ext cx="2257813" cy="4598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266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1"/>
            <a:ext cx="9550400" cy="990203"/>
          </a:xfrm>
        </p:spPr>
        <p:txBody>
          <a:bodyPr/>
          <a:lstStyle/>
          <a:p>
            <a:r>
              <a:rPr lang="en-US" dirty="0">
                <a:ea typeface="Times New Roman" charset="0"/>
                <a:cs typeface="Times New Roman" charset="0"/>
              </a:rPr>
              <a:t>Cloth Structure</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60000">
            <a:off x="839473" y="4895240"/>
            <a:ext cx="9139989" cy="889802"/>
          </a:xfrm>
        </p:spPr>
      </p:pic>
      <p:sp>
        <p:nvSpPr>
          <p:cNvPr id="8" name="Rectangle 7"/>
          <p:cNvSpPr/>
          <p:nvPr/>
        </p:nvSpPr>
        <p:spPr>
          <a:xfrm>
            <a:off x="10287753" y="5175964"/>
            <a:ext cx="663964" cy="523220"/>
          </a:xfrm>
          <a:prstGeom prst="rect">
            <a:avLst/>
          </a:prstGeom>
        </p:spPr>
        <p:txBody>
          <a:bodyPr wrap="none">
            <a:spAutoFit/>
          </a:bodyPr>
          <a:lstStyle/>
          <a:p>
            <a:r>
              <a:rPr lang="en-US" sz="2800" dirty="0">
                <a:latin typeface="Times New Roman" charset="0"/>
                <a:ea typeface="Times New Roman" charset="0"/>
                <a:cs typeface="Times New Roman" charset="0"/>
              </a:rPr>
              <a:t>Ply</a:t>
            </a:r>
            <a:endParaRPr lang="en-US" sz="2800" dirty="0"/>
          </a:p>
        </p:txBody>
      </p:sp>
      <p:grpSp>
        <p:nvGrpSpPr>
          <p:cNvPr id="3" name="Group 2"/>
          <p:cNvGrpSpPr/>
          <p:nvPr/>
        </p:nvGrpSpPr>
        <p:grpSpPr>
          <a:xfrm>
            <a:off x="832404" y="2514429"/>
            <a:ext cx="10214955" cy="1158121"/>
            <a:chOff x="838200" y="4310707"/>
            <a:chExt cx="10214955" cy="1158121"/>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4310707"/>
              <a:ext cx="9139989" cy="1158121"/>
            </a:xfrm>
            <a:prstGeom prst="rect">
              <a:avLst/>
            </a:prstGeom>
          </p:spPr>
        </p:pic>
        <p:sp>
          <p:nvSpPr>
            <p:cNvPr id="9" name="Rectangle 8"/>
            <p:cNvSpPr/>
            <p:nvPr/>
          </p:nvSpPr>
          <p:spPr>
            <a:xfrm>
              <a:off x="10186315" y="4628157"/>
              <a:ext cx="866840" cy="523220"/>
            </a:xfrm>
            <a:prstGeom prst="rect">
              <a:avLst/>
            </a:prstGeom>
          </p:spPr>
          <p:txBody>
            <a:bodyPr wrap="none">
              <a:spAutoFit/>
            </a:bodyPr>
            <a:lstStyle/>
            <a:p>
              <a:r>
                <a:rPr lang="en-US" sz="2800" dirty="0">
                  <a:latin typeface="Times New Roman" charset="0"/>
                  <a:ea typeface="Times New Roman" charset="0"/>
                  <a:cs typeface="Times New Roman" charset="0"/>
                </a:rPr>
                <a:t>Yarn</a:t>
              </a:r>
              <a:endParaRPr lang="en-US" sz="2800" dirty="0"/>
            </a:p>
          </p:txBody>
        </p:sp>
      </p:grpSp>
      <p:grpSp>
        <p:nvGrpSpPr>
          <p:cNvPr id="17" name="Group 16"/>
          <p:cNvGrpSpPr/>
          <p:nvPr/>
        </p:nvGrpSpPr>
        <p:grpSpPr>
          <a:xfrm>
            <a:off x="6749862" y="1631136"/>
            <a:ext cx="3153434" cy="1098559"/>
            <a:chOff x="6749862" y="1631136"/>
            <a:chExt cx="3153434" cy="1098559"/>
          </a:xfrm>
        </p:grpSpPr>
        <p:cxnSp>
          <p:nvCxnSpPr>
            <p:cNvPr id="11" name="Straight Arrow Connector 10"/>
            <p:cNvCxnSpPr>
              <a:cxnSpLocks/>
            </p:cNvCxnSpPr>
            <p:nvPr/>
          </p:nvCxnSpPr>
          <p:spPr>
            <a:xfrm>
              <a:off x="7162796" y="2142608"/>
              <a:ext cx="3463" cy="585355"/>
            </a:xfrm>
            <a:prstGeom prst="straightConnector1">
              <a:avLst/>
            </a:prstGeom>
            <a:ln w="38100">
              <a:solidFill>
                <a:srgbClr val="00B050"/>
              </a:solidFill>
              <a:tailEnd type="triangle"/>
            </a:ln>
          </p:spPr>
          <p:style>
            <a:lnRef idx="1">
              <a:schemeClr val="accent6"/>
            </a:lnRef>
            <a:fillRef idx="0">
              <a:schemeClr val="accent6"/>
            </a:fillRef>
            <a:effectRef idx="0">
              <a:schemeClr val="accent6"/>
            </a:effectRef>
            <a:fontRef idx="minor">
              <a:schemeClr val="tx1"/>
            </a:fontRef>
          </p:style>
        </p:cxnSp>
        <p:cxnSp>
          <p:nvCxnSpPr>
            <p:cNvPr id="12" name="Straight Arrow Connector 11"/>
            <p:cNvCxnSpPr>
              <a:cxnSpLocks/>
            </p:cNvCxnSpPr>
            <p:nvPr/>
          </p:nvCxnSpPr>
          <p:spPr>
            <a:xfrm>
              <a:off x="8316189" y="2144340"/>
              <a:ext cx="3463" cy="585355"/>
            </a:xfrm>
            <a:prstGeom prst="straightConnector1">
              <a:avLst/>
            </a:prstGeom>
            <a:ln w="38100">
              <a:solidFill>
                <a:srgbClr val="0070C0"/>
              </a:solidFill>
              <a:tailEnd type="triangle"/>
            </a:ln>
          </p:spPr>
          <p:style>
            <a:lnRef idx="1">
              <a:schemeClr val="accent6"/>
            </a:lnRef>
            <a:fillRef idx="0">
              <a:schemeClr val="accent6"/>
            </a:fillRef>
            <a:effectRef idx="0">
              <a:schemeClr val="accent6"/>
            </a:effectRef>
            <a:fontRef idx="minor">
              <a:schemeClr val="tx1"/>
            </a:fontRef>
          </p:style>
        </p:cxnSp>
        <p:cxnSp>
          <p:nvCxnSpPr>
            <p:cNvPr id="13" name="Straight Arrow Connector 12"/>
            <p:cNvCxnSpPr>
              <a:cxnSpLocks/>
            </p:cNvCxnSpPr>
            <p:nvPr/>
          </p:nvCxnSpPr>
          <p:spPr>
            <a:xfrm>
              <a:off x="9490363" y="2142608"/>
              <a:ext cx="3463" cy="585355"/>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14" name="Rectangle 13"/>
            <p:cNvSpPr/>
            <p:nvPr/>
          </p:nvSpPr>
          <p:spPr>
            <a:xfrm>
              <a:off x="6749862" y="1640432"/>
              <a:ext cx="825867" cy="461665"/>
            </a:xfrm>
            <a:prstGeom prst="rect">
              <a:avLst/>
            </a:prstGeom>
          </p:spPr>
          <p:txBody>
            <a:bodyPr wrap="none">
              <a:spAutoFit/>
            </a:bodyPr>
            <a:lstStyle/>
            <a:p>
              <a:r>
                <a:rPr lang="en-US" sz="2400" dirty="0">
                  <a:latin typeface="Times New Roman" charset="0"/>
                  <a:ea typeface="Times New Roman" charset="0"/>
                  <a:cs typeface="Times New Roman" charset="0"/>
                </a:rPr>
                <a:t>Ply 1</a:t>
              </a:r>
              <a:endParaRPr lang="en-US" sz="2400" dirty="0"/>
            </a:p>
          </p:txBody>
        </p:sp>
        <p:sp>
          <p:nvSpPr>
            <p:cNvPr id="15" name="Rectangle 14"/>
            <p:cNvSpPr/>
            <p:nvPr/>
          </p:nvSpPr>
          <p:spPr>
            <a:xfrm>
              <a:off x="7903255" y="1636021"/>
              <a:ext cx="825867" cy="461665"/>
            </a:xfrm>
            <a:prstGeom prst="rect">
              <a:avLst/>
            </a:prstGeom>
          </p:spPr>
          <p:txBody>
            <a:bodyPr wrap="none">
              <a:spAutoFit/>
            </a:bodyPr>
            <a:lstStyle/>
            <a:p>
              <a:r>
                <a:rPr lang="en-US" sz="2400" dirty="0">
                  <a:latin typeface="Times New Roman" charset="0"/>
                  <a:ea typeface="Times New Roman" charset="0"/>
                  <a:cs typeface="Times New Roman" charset="0"/>
                </a:rPr>
                <a:t>Ply 2</a:t>
              </a:r>
              <a:endParaRPr lang="en-US" sz="2400" dirty="0"/>
            </a:p>
          </p:txBody>
        </p:sp>
        <p:sp>
          <p:nvSpPr>
            <p:cNvPr id="16" name="Rectangle 15"/>
            <p:cNvSpPr/>
            <p:nvPr/>
          </p:nvSpPr>
          <p:spPr>
            <a:xfrm>
              <a:off x="9077429" y="1631136"/>
              <a:ext cx="825867" cy="461665"/>
            </a:xfrm>
            <a:prstGeom prst="rect">
              <a:avLst/>
            </a:prstGeom>
          </p:spPr>
          <p:txBody>
            <a:bodyPr wrap="none">
              <a:spAutoFit/>
            </a:bodyPr>
            <a:lstStyle/>
            <a:p>
              <a:r>
                <a:rPr lang="en-US" sz="2400" dirty="0">
                  <a:latin typeface="Times New Roman" charset="0"/>
                  <a:ea typeface="Times New Roman" charset="0"/>
                  <a:cs typeface="Times New Roman" charset="0"/>
                </a:rPr>
                <a:t>Ply 3</a:t>
              </a:r>
              <a:endParaRPr lang="en-US" sz="2400" dirty="0"/>
            </a:p>
          </p:txBody>
        </p:sp>
      </p:grpSp>
      <p:cxnSp>
        <p:nvCxnSpPr>
          <p:cNvPr id="18" name="Straight Arrow Connector 17"/>
          <p:cNvCxnSpPr>
            <a:cxnSpLocks/>
            <a:stCxn id="19" idx="0"/>
          </p:cNvCxnSpPr>
          <p:nvPr/>
        </p:nvCxnSpPr>
        <p:spPr>
          <a:xfrm flipH="1" flipV="1">
            <a:off x="9077429" y="5864732"/>
            <a:ext cx="56105" cy="355308"/>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19" name="Rectangle 18"/>
          <p:cNvSpPr/>
          <p:nvPr/>
        </p:nvSpPr>
        <p:spPr>
          <a:xfrm>
            <a:off x="8656480" y="6220040"/>
            <a:ext cx="954107" cy="461665"/>
          </a:xfrm>
          <a:prstGeom prst="rect">
            <a:avLst/>
          </a:prstGeom>
        </p:spPr>
        <p:txBody>
          <a:bodyPr wrap="none">
            <a:spAutoFit/>
          </a:bodyPr>
          <a:lstStyle/>
          <a:p>
            <a:r>
              <a:rPr lang="en-US" sz="2400" dirty="0">
                <a:latin typeface="Times New Roman" charset="0"/>
                <a:ea typeface="Times New Roman" charset="0"/>
                <a:cs typeface="Times New Roman" charset="0"/>
              </a:rPr>
              <a:t>Fibers</a:t>
            </a:r>
            <a:endParaRPr lang="en-US" sz="2400" dirty="0"/>
          </a:p>
        </p:txBody>
      </p:sp>
      <p:cxnSp>
        <p:nvCxnSpPr>
          <p:cNvPr id="22" name="Straight Arrow Connector 21"/>
          <p:cNvCxnSpPr>
            <a:cxnSpLocks/>
          </p:cNvCxnSpPr>
          <p:nvPr/>
        </p:nvCxnSpPr>
        <p:spPr>
          <a:xfrm flipH="1" flipV="1">
            <a:off x="8656480" y="5856094"/>
            <a:ext cx="283125" cy="363946"/>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24" name="Straight Arrow Connector 23"/>
          <p:cNvCxnSpPr>
            <a:cxnSpLocks/>
          </p:cNvCxnSpPr>
          <p:nvPr/>
        </p:nvCxnSpPr>
        <p:spPr>
          <a:xfrm flipH="1" flipV="1">
            <a:off x="8183683" y="5856094"/>
            <a:ext cx="588517" cy="363946"/>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20" name="Straight Arrow Connector 19"/>
          <p:cNvCxnSpPr>
            <a:cxnSpLocks/>
          </p:cNvCxnSpPr>
          <p:nvPr/>
        </p:nvCxnSpPr>
        <p:spPr>
          <a:xfrm>
            <a:off x="4094017" y="3557527"/>
            <a:ext cx="0" cy="1258023"/>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85881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anose="02020603050405020304" pitchFamily="18" charset="0"/>
              </a:rPr>
              <a:t>Fiber Types</a:t>
            </a:r>
          </a:p>
        </p:txBody>
      </p:sp>
      <p:grpSp>
        <p:nvGrpSpPr>
          <p:cNvPr id="3" name="Group 2"/>
          <p:cNvGrpSpPr/>
          <p:nvPr/>
        </p:nvGrpSpPr>
        <p:grpSpPr>
          <a:xfrm>
            <a:off x="5029200" y="1645920"/>
            <a:ext cx="5858934" cy="3219450"/>
            <a:chOff x="6096000" y="1370958"/>
            <a:chExt cx="5858934" cy="3219450"/>
          </a:xfrm>
        </p:grpSpPr>
        <p:pic>
          <p:nvPicPr>
            <p:cNvPr id="53" name="Picture 5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70958"/>
              <a:ext cx="5723467" cy="3219450"/>
            </a:xfrm>
            <a:prstGeom prst="rect">
              <a:avLst/>
            </a:prstGeom>
          </p:spPr>
        </p:pic>
        <p:pic>
          <p:nvPicPr>
            <p:cNvPr id="54" name="Picture 5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690688"/>
              <a:ext cx="5858934" cy="2728324"/>
            </a:xfrm>
            <a:prstGeom prst="rect">
              <a:avLst/>
            </a:prstGeom>
          </p:spPr>
        </p:pic>
      </p:grpSp>
      <p:sp>
        <p:nvSpPr>
          <p:cNvPr id="55" name="Content Placeholder 2"/>
          <p:cNvSpPr txBox="1">
            <a:spLocks/>
          </p:cNvSpPr>
          <p:nvPr/>
        </p:nvSpPr>
        <p:spPr>
          <a:xfrm>
            <a:off x="838200" y="1825625"/>
            <a:ext cx="5257800" cy="2679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Times New Roman" charset="0"/>
                <a:ea typeface="Times New Roman" charset="0"/>
                <a:cs typeface="Times New Roman" charset="0"/>
              </a:rPr>
              <a:t>Migration fiber</a:t>
            </a:r>
          </a:p>
        </p:txBody>
      </p:sp>
      <p:pic>
        <p:nvPicPr>
          <p:cNvPr id="16" name="Picture 15"/>
          <p:cNvPicPr>
            <a:picLocks/>
          </p:cNvPicPr>
          <p:nvPr/>
        </p:nvPicPr>
        <p:blipFill>
          <a:blip r:embed="rId5">
            <a:extLst>
              <a:ext uri="{28A0092B-C50C-407E-A947-70E740481C1C}">
                <a14:useLocalDpi xmlns:a14="http://schemas.microsoft.com/office/drawing/2010/main" val="0"/>
              </a:ext>
            </a:extLst>
          </a:blip>
          <a:stretch>
            <a:fillRect/>
          </a:stretch>
        </p:blipFill>
        <p:spPr>
          <a:xfrm>
            <a:off x="182880" y="4142232"/>
            <a:ext cx="11590476" cy="2272000"/>
          </a:xfrm>
          <a:prstGeom prst="rect">
            <a:avLst/>
          </a:prstGeom>
        </p:spPr>
      </p:pic>
      <p:sp>
        <p:nvSpPr>
          <p:cNvPr id="18" name="Oval 17"/>
          <p:cNvSpPr/>
          <p:nvPr/>
        </p:nvSpPr>
        <p:spPr>
          <a:xfrm rot="20075288">
            <a:off x="3328912" y="5101681"/>
            <a:ext cx="2257813" cy="4598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408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anose="02020603050405020304" pitchFamily="18" charset="0"/>
              </a:rPr>
              <a:t>Fiber Types</a:t>
            </a:r>
          </a:p>
        </p:txBody>
      </p:sp>
      <p:grpSp>
        <p:nvGrpSpPr>
          <p:cNvPr id="3" name="Group 2"/>
          <p:cNvGrpSpPr/>
          <p:nvPr/>
        </p:nvGrpSpPr>
        <p:grpSpPr>
          <a:xfrm>
            <a:off x="5029200" y="1645920"/>
            <a:ext cx="5858936" cy="3219451"/>
            <a:chOff x="6095998" y="1370957"/>
            <a:chExt cx="5858936" cy="3219451"/>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70958"/>
              <a:ext cx="5723467" cy="321945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8" y="1370957"/>
              <a:ext cx="5723469" cy="321945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690688"/>
              <a:ext cx="5858934" cy="2728324"/>
            </a:xfrm>
            <a:prstGeom prst="rect">
              <a:avLst/>
            </a:prstGeom>
          </p:spPr>
        </p:pic>
      </p:grpSp>
      <p:sp>
        <p:nvSpPr>
          <p:cNvPr id="10" name="Content Placeholder 2"/>
          <p:cNvSpPr txBox="1">
            <a:spLocks/>
          </p:cNvSpPr>
          <p:nvPr/>
        </p:nvSpPr>
        <p:spPr>
          <a:xfrm>
            <a:off x="838200" y="1825625"/>
            <a:ext cx="5257800" cy="2679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Times New Roman" charset="0"/>
                <a:ea typeface="Times New Roman" charset="0"/>
                <a:cs typeface="Times New Roman" charset="0"/>
              </a:rPr>
              <a:t>Migration fiber</a:t>
            </a:r>
          </a:p>
          <a:p>
            <a:r>
              <a:rPr lang="en-US" dirty="0">
                <a:latin typeface="Times New Roman" charset="0"/>
                <a:ea typeface="Times New Roman" charset="0"/>
                <a:cs typeface="Times New Roman" charset="0"/>
              </a:rPr>
              <a:t>Loop fiber</a:t>
            </a:r>
          </a:p>
        </p:txBody>
      </p:sp>
      <p:pic>
        <p:nvPicPr>
          <p:cNvPr id="11" name="Picture 10"/>
          <p:cNvPicPr>
            <a:picLocks/>
          </p:cNvPicPr>
          <p:nvPr/>
        </p:nvPicPr>
        <p:blipFill>
          <a:blip r:embed="rId6">
            <a:extLst>
              <a:ext uri="{28A0092B-C50C-407E-A947-70E740481C1C}">
                <a14:useLocalDpi xmlns:a14="http://schemas.microsoft.com/office/drawing/2010/main" val="0"/>
              </a:ext>
            </a:extLst>
          </a:blip>
          <a:stretch>
            <a:fillRect/>
          </a:stretch>
        </p:blipFill>
        <p:spPr>
          <a:xfrm>
            <a:off x="182880" y="4142232"/>
            <a:ext cx="11590476" cy="2272000"/>
          </a:xfrm>
          <a:prstGeom prst="rect">
            <a:avLst/>
          </a:prstGeom>
        </p:spPr>
      </p:pic>
    </p:spTree>
    <p:extLst>
      <p:ext uri="{BB962C8B-B14F-4D97-AF65-F5344CB8AC3E}">
        <p14:creationId xmlns:p14="http://schemas.microsoft.com/office/powerpoint/2010/main" val="392787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anose="02020603050405020304" pitchFamily="18" charset="0"/>
              </a:rPr>
              <a:t>Fiber Types</a:t>
            </a:r>
          </a:p>
        </p:txBody>
      </p:sp>
      <p:grpSp>
        <p:nvGrpSpPr>
          <p:cNvPr id="3" name="Group 2"/>
          <p:cNvGrpSpPr/>
          <p:nvPr/>
        </p:nvGrpSpPr>
        <p:grpSpPr>
          <a:xfrm>
            <a:off x="5029200" y="1645920"/>
            <a:ext cx="5858936" cy="3219451"/>
            <a:chOff x="6095998" y="1370957"/>
            <a:chExt cx="5858936" cy="3219451"/>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70958"/>
              <a:ext cx="5723467" cy="321945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8" y="1370957"/>
              <a:ext cx="5723469" cy="321945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690688"/>
              <a:ext cx="5858934" cy="2728324"/>
            </a:xfrm>
            <a:prstGeom prst="rect">
              <a:avLst/>
            </a:prstGeom>
          </p:spPr>
        </p:pic>
      </p:grpSp>
      <p:sp>
        <p:nvSpPr>
          <p:cNvPr id="10" name="Content Placeholder 2"/>
          <p:cNvSpPr txBox="1">
            <a:spLocks/>
          </p:cNvSpPr>
          <p:nvPr/>
        </p:nvSpPr>
        <p:spPr>
          <a:xfrm>
            <a:off x="838200" y="1825625"/>
            <a:ext cx="5257800" cy="2679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Times New Roman" charset="0"/>
                <a:ea typeface="Times New Roman" charset="0"/>
                <a:cs typeface="Times New Roman" charset="0"/>
              </a:rPr>
              <a:t>Migration fiber</a:t>
            </a:r>
          </a:p>
          <a:p>
            <a:r>
              <a:rPr lang="en-US" dirty="0">
                <a:latin typeface="Times New Roman" charset="0"/>
                <a:ea typeface="Times New Roman" charset="0"/>
                <a:cs typeface="Times New Roman" charset="0"/>
              </a:rPr>
              <a:t>Loop fiber</a:t>
            </a:r>
          </a:p>
        </p:txBody>
      </p:sp>
      <p:pic>
        <p:nvPicPr>
          <p:cNvPr id="11" name="Picture 10"/>
          <p:cNvPicPr>
            <a:picLocks/>
          </p:cNvPicPr>
          <p:nvPr/>
        </p:nvPicPr>
        <p:blipFill>
          <a:blip r:embed="rId6">
            <a:extLst>
              <a:ext uri="{28A0092B-C50C-407E-A947-70E740481C1C}">
                <a14:useLocalDpi xmlns:a14="http://schemas.microsoft.com/office/drawing/2010/main" val="0"/>
              </a:ext>
            </a:extLst>
          </a:blip>
          <a:stretch>
            <a:fillRect/>
          </a:stretch>
        </p:blipFill>
        <p:spPr>
          <a:xfrm>
            <a:off x="182880" y="4142232"/>
            <a:ext cx="11590476" cy="2272000"/>
          </a:xfrm>
          <a:prstGeom prst="rect">
            <a:avLst/>
          </a:prstGeom>
        </p:spPr>
      </p:pic>
      <p:sp>
        <p:nvSpPr>
          <p:cNvPr id="12" name="Oval 11"/>
          <p:cNvSpPr/>
          <p:nvPr/>
        </p:nvSpPr>
        <p:spPr>
          <a:xfrm>
            <a:off x="7564036" y="5723348"/>
            <a:ext cx="2123171" cy="3967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21103819">
            <a:off x="5125249" y="4652719"/>
            <a:ext cx="1705737" cy="2755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21188359">
            <a:off x="2680133" y="5104164"/>
            <a:ext cx="1430140" cy="3304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241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anose="02020603050405020304" pitchFamily="18" charset="0"/>
              </a:rPr>
              <a:t>Fiber Types</a:t>
            </a:r>
          </a:p>
        </p:txBody>
      </p:sp>
      <p:grpSp>
        <p:nvGrpSpPr>
          <p:cNvPr id="3" name="Group 2"/>
          <p:cNvGrpSpPr/>
          <p:nvPr/>
        </p:nvGrpSpPr>
        <p:grpSpPr>
          <a:xfrm>
            <a:off x="5029200" y="1645920"/>
            <a:ext cx="5858936" cy="3219451"/>
            <a:chOff x="6095998" y="1370957"/>
            <a:chExt cx="5858936" cy="3219451"/>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70958"/>
              <a:ext cx="5723467" cy="321945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8" y="1370957"/>
              <a:ext cx="5723469" cy="321945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690688"/>
              <a:ext cx="5858934" cy="2728324"/>
            </a:xfrm>
            <a:prstGeom prst="rect">
              <a:avLst/>
            </a:prstGeom>
          </p:spPr>
        </p:pic>
      </p:grpSp>
      <p:sp>
        <p:nvSpPr>
          <p:cNvPr id="10" name="Content Placeholder 2"/>
          <p:cNvSpPr txBox="1">
            <a:spLocks/>
          </p:cNvSpPr>
          <p:nvPr/>
        </p:nvSpPr>
        <p:spPr>
          <a:xfrm>
            <a:off x="838200" y="1825625"/>
            <a:ext cx="5257800" cy="2679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Times New Roman" charset="0"/>
                <a:ea typeface="Times New Roman" charset="0"/>
                <a:cs typeface="Times New Roman" charset="0"/>
              </a:rPr>
              <a:t>Migration fiber</a:t>
            </a:r>
          </a:p>
          <a:p>
            <a:r>
              <a:rPr lang="en-US" dirty="0">
                <a:latin typeface="Times New Roman" charset="0"/>
                <a:ea typeface="Times New Roman" charset="0"/>
                <a:cs typeface="Times New Roman" charset="0"/>
              </a:rPr>
              <a:t>Loop fiber</a:t>
            </a:r>
          </a:p>
        </p:txBody>
      </p:sp>
      <p:pic>
        <p:nvPicPr>
          <p:cNvPr id="16" name="Picture 15"/>
          <p:cNvPicPr>
            <a:picLocks/>
          </p:cNvPicPr>
          <p:nvPr/>
        </p:nvPicPr>
        <p:blipFill>
          <a:blip r:embed="rId6">
            <a:extLst>
              <a:ext uri="{28A0092B-C50C-407E-A947-70E740481C1C}">
                <a14:useLocalDpi xmlns:a14="http://schemas.microsoft.com/office/drawing/2010/main" val="0"/>
              </a:ext>
            </a:extLst>
          </a:blip>
          <a:stretch>
            <a:fillRect/>
          </a:stretch>
        </p:blipFill>
        <p:spPr>
          <a:xfrm>
            <a:off x="182880" y="4142232"/>
            <a:ext cx="11590476" cy="2272000"/>
          </a:xfrm>
          <a:prstGeom prst="rect">
            <a:avLst/>
          </a:prstGeom>
        </p:spPr>
      </p:pic>
      <p:sp>
        <p:nvSpPr>
          <p:cNvPr id="17" name="Oval 16"/>
          <p:cNvSpPr/>
          <p:nvPr/>
        </p:nvSpPr>
        <p:spPr>
          <a:xfrm>
            <a:off x="7564036" y="5723348"/>
            <a:ext cx="2123171" cy="3967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21103819">
            <a:off x="5125249" y="4652719"/>
            <a:ext cx="1705737" cy="2755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188359">
            <a:off x="2680133" y="5104164"/>
            <a:ext cx="1430140" cy="3304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239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anose="02020603050405020304" pitchFamily="18" charset="0"/>
              </a:rPr>
              <a:t>Fiber Types</a:t>
            </a:r>
          </a:p>
        </p:txBody>
      </p:sp>
      <p:grpSp>
        <p:nvGrpSpPr>
          <p:cNvPr id="3" name="Group 2"/>
          <p:cNvGrpSpPr/>
          <p:nvPr/>
        </p:nvGrpSpPr>
        <p:grpSpPr>
          <a:xfrm>
            <a:off x="5029200" y="1645920"/>
            <a:ext cx="5858936" cy="3219451"/>
            <a:chOff x="6095998" y="1370957"/>
            <a:chExt cx="5858936" cy="3219451"/>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70958"/>
              <a:ext cx="5723467" cy="321945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8" y="1370957"/>
              <a:ext cx="5723468" cy="3219451"/>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690688"/>
              <a:ext cx="5858934" cy="2728324"/>
            </a:xfrm>
            <a:prstGeom prst="rect">
              <a:avLst/>
            </a:prstGeom>
          </p:spPr>
        </p:pic>
      </p:grpSp>
      <p:sp>
        <p:nvSpPr>
          <p:cNvPr id="18" name="Content Placeholder 2"/>
          <p:cNvSpPr txBox="1">
            <a:spLocks/>
          </p:cNvSpPr>
          <p:nvPr/>
        </p:nvSpPr>
        <p:spPr>
          <a:xfrm>
            <a:off x="838200" y="1825625"/>
            <a:ext cx="5257800" cy="2679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Times New Roman" charset="0"/>
                <a:ea typeface="Times New Roman" charset="0"/>
                <a:cs typeface="Times New Roman" charset="0"/>
              </a:rPr>
              <a:t>Migration fiber</a:t>
            </a:r>
          </a:p>
          <a:p>
            <a:r>
              <a:rPr lang="en-US" dirty="0">
                <a:latin typeface="Times New Roman" charset="0"/>
                <a:ea typeface="Times New Roman" charset="0"/>
                <a:cs typeface="Times New Roman" charset="0"/>
              </a:rPr>
              <a:t>Loop fiber</a:t>
            </a:r>
          </a:p>
          <a:p>
            <a:r>
              <a:rPr lang="en-US" dirty="0">
                <a:latin typeface="Times New Roman" charset="0"/>
                <a:ea typeface="Times New Roman" charset="0"/>
                <a:cs typeface="Times New Roman" charset="0"/>
              </a:rPr>
              <a:t>Hair fiber</a:t>
            </a:r>
          </a:p>
        </p:txBody>
      </p:sp>
      <p:pic>
        <p:nvPicPr>
          <p:cNvPr id="10" name="Picture 9"/>
          <p:cNvPicPr>
            <a:picLocks/>
          </p:cNvPicPr>
          <p:nvPr/>
        </p:nvPicPr>
        <p:blipFill>
          <a:blip r:embed="rId6">
            <a:extLst>
              <a:ext uri="{28A0092B-C50C-407E-A947-70E740481C1C}">
                <a14:useLocalDpi xmlns:a14="http://schemas.microsoft.com/office/drawing/2010/main" val="0"/>
              </a:ext>
            </a:extLst>
          </a:blip>
          <a:stretch>
            <a:fillRect/>
          </a:stretch>
        </p:blipFill>
        <p:spPr>
          <a:xfrm>
            <a:off x="182880" y="4142232"/>
            <a:ext cx="11590476" cy="2272000"/>
          </a:xfrm>
          <a:prstGeom prst="rect">
            <a:avLst/>
          </a:prstGeom>
        </p:spPr>
      </p:pic>
    </p:spTree>
    <p:extLst>
      <p:ext uri="{BB962C8B-B14F-4D97-AF65-F5344CB8AC3E}">
        <p14:creationId xmlns:p14="http://schemas.microsoft.com/office/powerpoint/2010/main" val="159442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anose="02020603050405020304" pitchFamily="18" charset="0"/>
              </a:rPr>
              <a:t>Fiber Types</a:t>
            </a:r>
          </a:p>
        </p:txBody>
      </p:sp>
      <p:grpSp>
        <p:nvGrpSpPr>
          <p:cNvPr id="3" name="Group 2"/>
          <p:cNvGrpSpPr/>
          <p:nvPr/>
        </p:nvGrpSpPr>
        <p:grpSpPr>
          <a:xfrm>
            <a:off x="5029200" y="1645920"/>
            <a:ext cx="5858936" cy="3219451"/>
            <a:chOff x="6095998" y="1370957"/>
            <a:chExt cx="5858936" cy="3219451"/>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70958"/>
              <a:ext cx="5723467" cy="321945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8" y="1370957"/>
              <a:ext cx="5723468" cy="3219451"/>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690688"/>
              <a:ext cx="5858934" cy="2728324"/>
            </a:xfrm>
            <a:prstGeom prst="rect">
              <a:avLst/>
            </a:prstGeom>
          </p:spPr>
        </p:pic>
      </p:grpSp>
      <p:sp>
        <p:nvSpPr>
          <p:cNvPr id="18" name="Content Placeholder 2"/>
          <p:cNvSpPr txBox="1">
            <a:spLocks/>
          </p:cNvSpPr>
          <p:nvPr/>
        </p:nvSpPr>
        <p:spPr>
          <a:xfrm>
            <a:off x="838200" y="1825625"/>
            <a:ext cx="5257800" cy="2679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Times New Roman" charset="0"/>
                <a:ea typeface="Times New Roman" charset="0"/>
                <a:cs typeface="Times New Roman" charset="0"/>
              </a:rPr>
              <a:t>Migration fiber</a:t>
            </a:r>
          </a:p>
          <a:p>
            <a:r>
              <a:rPr lang="en-US" dirty="0">
                <a:latin typeface="Times New Roman" charset="0"/>
                <a:ea typeface="Times New Roman" charset="0"/>
                <a:cs typeface="Times New Roman" charset="0"/>
              </a:rPr>
              <a:t>Loop fiber</a:t>
            </a:r>
          </a:p>
          <a:p>
            <a:r>
              <a:rPr lang="en-US" dirty="0">
                <a:latin typeface="Times New Roman" charset="0"/>
                <a:ea typeface="Times New Roman" charset="0"/>
                <a:cs typeface="Times New Roman" charset="0"/>
              </a:rPr>
              <a:t>Hair fiber</a:t>
            </a:r>
          </a:p>
        </p:txBody>
      </p:sp>
      <p:pic>
        <p:nvPicPr>
          <p:cNvPr id="10" name="Picture 9"/>
          <p:cNvPicPr>
            <a:picLocks/>
          </p:cNvPicPr>
          <p:nvPr/>
        </p:nvPicPr>
        <p:blipFill>
          <a:blip r:embed="rId6">
            <a:extLst>
              <a:ext uri="{28A0092B-C50C-407E-A947-70E740481C1C}">
                <a14:useLocalDpi xmlns:a14="http://schemas.microsoft.com/office/drawing/2010/main" val="0"/>
              </a:ext>
            </a:extLst>
          </a:blip>
          <a:stretch>
            <a:fillRect/>
          </a:stretch>
        </p:blipFill>
        <p:spPr>
          <a:xfrm>
            <a:off x="182880" y="4142232"/>
            <a:ext cx="11590476" cy="2272000"/>
          </a:xfrm>
          <a:prstGeom prst="rect">
            <a:avLst/>
          </a:prstGeom>
        </p:spPr>
      </p:pic>
    </p:spTree>
    <p:extLst>
      <p:ext uri="{BB962C8B-B14F-4D97-AF65-F5344CB8AC3E}">
        <p14:creationId xmlns:p14="http://schemas.microsoft.com/office/powerpoint/2010/main" val="3311378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anose="02020603050405020304" pitchFamily="18" charset="0"/>
              </a:rPr>
              <a:t>Overview</a:t>
            </a:r>
          </a:p>
        </p:txBody>
      </p:sp>
      <p:sp>
        <p:nvSpPr>
          <p:cNvPr id="5" name="TextBox 4"/>
          <p:cNvSpPr txBox="1"/>
          <p:nvPr/>
        </p:nvSpPr>
        <p:spPr>
          <a:xfrm>
            <a:off x="499547" y="1903238"/>
            <a:ext cx="2738250" cy="830997"/>
          </a:xfrm>
          <a:prstGeom prst="rect">
            <a:avLst/>
          </a:prstGeom>
          <a:noFill/>
        </p:spPr>
        <p:txBody>
          <a:bodyPr wrap="none" rtlCol="0">
            <a:spAutoFit/>
          </a:bodyPr>
          <a:lstStyle/>
          <a:p>
            <a:pPr algn="r"/>
            <a:r>
              <a:rPr lang="en-US" sz="2400" dirty="0">
                <a:solidFill>
                  <a:schemeClr val="tx1">
                    <a:alpha val="20000"/>
                  </a:schemeClr>
                </a:solidFill>
                <a:latin typeface="Times New Roman" charset="0"/>
                <a:ea typeface="Times New Roman" charset="0"/>
                <a:cs typeface="Times New Roman" charset="0"/>
              </a:rPr>
              <a:t>Modified Procedural</a:t>
            </a:r>
          </a:p>
          <a:p>
            <a:pPr algn="r"/>
            <a:r>
              <a:rPr lang="en-US" sz="2400" dirty="0">
                <a:solidFill>
                  <a:schemeClr val="tx1">
                    <a:alpha val="20000"/>
                  </a:schemeClr>
                </a:solidFill>
                <a:latin typeface="Times New Roman" charset="0"/>
                <a:ea typeface="Times New Roman" charset="0"/>
                <a:cs typeface="Times New Roman" charset="0"/>
              </a:rPr>
              <a:t>Yarn Model</a:t>
            </a:r>
          </a:p>
        </p:txBody>
      </p:sp>
      <p:sp>
        <p:nvSpPr>
          <p:cNvPr id="6" name="TextBox 5"/>
          <p:cNvSpPr txBox="1"/>
          <p:nvPr/>
        </p:nvSpPr>
        <p:spPr>
          <a:xfrm>
            <a:off x="3505567" y="2243907"/>
            <a:ext cx="1628972" cy="461665"/>
          </a:xfrm>
          <a:prstGeom prst="rect">
            <a:avLst/>
          </a:prstGeom>
          <a:noFill/>
        </p:spPr>
        <p:txBody>
          <a:bodyPr wrap="none" rtlCol="0">
            <a:spAutoFit/>
          </a:bodyPr>
          <a:lstStyle/>
          <a:p>
            <a:pPr algn="ctr"/>
            <a:r>
              <a:rPr lang="en-US" sz="2400" dirty="0">
                <a:latin typeface="Times New Roman" charset="0"/>
                <a:ea typeface="Times New Roman" charset="0"/>
                <a:cs typeface="Times New Roman" charset="0"/>
              </a:rPr>
              <a:t>Core Fibers</a:t>
            </a:r>
          </a:p>
        </p:txBody>
      </p:sp>
      <p:sp>
        <p:nvSpPr>
          <p:cNvPr id="7" name="TextBox 6"/>
          <p:cNvSpPr txBox="1"/>
          <p:nvPr/>
        </p:nvSpPr>
        <p:spPr>
          <a:xfrm>
            <a:off x="5738534" y="2243908"/>
            <a:ext cx="748923" cy="461665"/>
          </a:xfrm>
          <a:prstGeom prst="rect">
            <a:avLst/>
          </a:prstGeom>
          <a:noFill/>
        </p:spPr>
        <p:txBody>
          <a:bodyPr wrap="none" rtlCol="0">
            <a:spAutoFit/>
          </a:bodyPr>
          <a:lstStyle/>
          <a:p>
            <a:pPr algn="ctr"/>
            <a:r>
              <a:rPr lang="en-US" sz="2400" dirty="0" err="1">
                <a:solidFill>
                  <a:schemeClr val="tx1">
                    <a:alpha val="20000"/>
                  </a:schemeClr>
                </a:solidFill>
                <a:latin typeface="Times New Roman" charset="0"/>
                <a:ea typeface="Times New Roman" charset="0"/>
                <a:cs typeface="Times New Roman" charset="0"/>
              </a:rPr>
              <a:t>LoD</a:t>
            </a:r>
            <a:endParaRPr lang="en-US" sz="2400" dirty="0">
              <a:solidFill>
                <a:schemeClr val="tx1">
                  <a:alpha val="20000"/>
                </a:schemeClr>
              </a:solidFill>
              <a:latin typeface="Times New Roman" charset="0"/>
              <a:ea typeface="Times New Roman" charset="0"/>
              <a:cs typeface="Times New Roman" charset="0"/>
            </a:endParaRPr>
          </a:p>
        </p:txBody>
      </p:sp>
      <p:sp>
        <p:nvSpPr>
          <p:cNvPr id="8" name="TextBox 7"/>
          <p:cNvSpPr txBox="1"/>
          <p:nvPr/>
        </p:nvSpPr>
        <p:spPr>
          <a:xfrm>
            <a:off x="7217141" y="2243908"/>
            <a:ext cx="1843774" cy="461665"/>
          </a:xfrm>
          <a:prstGeom prst="rect">
            <a:avLst/>
          </a:prstGeom>
          <a:noFill/>
        </p:spPr>
        <p:txBody>
          <a:bodyPr wrap="none" rtlCol="0">
            <a:spAutoFit/>
          </a:bodyPr>
          <a:lstStyle/>
          <a:p>
            <a:pPr algn="ctr"/>
            <a:r>
              <a:rPr lang="en-US" sz="2400" dirty="0">
                <a:solidFill>
                  <a:schemeClr val="tx1">
                    <a:alpha val="20000"/>
                  </a:schemeClr>
                </a:solidFill>
                <a:latin typeface="Times New Roman" charset="0"/>
                <a:ea typeface="Times New Roman" charset="0"/>
                <a:cs typeface="Times New Roman" charset="0"/>
              </a:rPr>
              <a:t>Self-shadows</a:t>
            </a:r>
          </a:p>
        </p:txBody>
      </p:sp>
      <p:sp>
        <p:nvSpPr>
          <p:cNvPr id="9" name="TextBox 8"/>
          <p:cNvSpPr txBox="1"/>
          <p:nvPr/>
        </p:nvSpPr>
        <p:spPr>
          <a:xfrm>
            <a:off x="9231452" y="2243907"/>
            <a:ext cx="2584362" cy="461665"/>
          </a:xfrm>
          <a:prstGeom prst="rect">
            <a:avLst/>
          </a:prstGeom>
          <a:noFill/>
        </p:spPr>
        <p:txBody>
          <a:bodyPr wrap="none" rtlCol="0">
            <a:spAutoFit/>
          </a:bodyPr>
          <a:lstStyle/>
          <a:p>
            <a:pPr algn="ctr"/>
            <a:r>
              <a:rPr lang="en-US" sz="2400" dirty="0">
                <a:solidFill>
                  <a:schemeClr val="tx1">
                    <a:alpha val="20000"/>
                  </a:schemeClr>
                </a:solidFill>
                <a:latin typeface="Times New Roman" charset="0"/>
                <a:ea typeface="Times New Roman" charset="0"/>
                <a:cs typeface="Times New Roman" charset="0"/>
              </a:rPr>
              <a:t>Ambient Occlusion</a:t>
            </a:r>
          </a:p>
        </p:txBody>
      </p:sp>
      <p:pic>
        <p:nvPicPr>
          <p:cNvPr id="10" name="Picture 9"/>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50000" r="8457"/>
          <a:stretch/>
        </p:blipFill>
        <p:spPr>
          <a:xfrm rot="16200000">
            <a:off x="710865" y="3759537"/>
            <a:ext cx="3355530" cy="1304925"/>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50000" r="8457"/>
          <a:stretch/>
        </p:blipFill>
        <p:spPr>
          <a:xfrm rot="16200000">
            <a:off x="2568521" y="3759539"/>
            <a:ext cx="3355530" cy="1304925"/>
          </a:xfrm>
          <a:prstGeom prst="rect">
            <a:avLst/>
          </a:prstGeom>
        </p:spPr>
      </p:pic>
      <p:pic>
        <p:nvPicPr>
          <p:cNvPr id="13" name="Picture 12"/>
          <p:cNvPicPr>
            <a:picLocks noChangeAspect="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l="42973" r="14545"/>
          <a:stretch/>
        </p:blipFill>
        <p:spPr>
          <a:xfrm>
            <a:off x="5134539" y="2734236"/>
            <a:ext cx="1803901" cy="3355529"/>
          </a:xfrm>
          <a:prstGeom prst="rect">
            <a:avLst/>
          </a:prstGeom>
        </p:spPr>
      </p:pic>
      <p:pic>
        <p:nvPicPr>
          <p:cNvPr id="14" name="Picture 13"/>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l="44316" r="17304"/>
          <a:stretch/>
        </p:blipFill>
        <p:spPr>
          <a:xfrm rot="16200000">
            <a:off x="8845868" y="3973822"/>
            <a:ext cx="3355530" cy="876356"/>
          </a:xfrm>
          <a:prstGeom prst="rect">
            <a:avLst/>
          </a:prstGeom>
        </p:spPr>
      </p:pic>
      <p:pic>
        <p:nvPicPr>
          <p:cNvPr id="15" name="Picture 14"/>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166778" y="2734236"/>
            <a:ext cx="2583580" cy="3355531"/>
          </a:xfrm>
          <a:prstGeom prst="rect">
            <a:avLst/>
          </a:prstGeom>
        </p:spPr>
      </p:pic>
    </p:spTree>
    <p:extLst>
      <p:ext uri="{BB962C8B-B14F-4D97-AF65-F5344CB8AC3E}">
        <p14:creationId xmlns:p14="http://schemas.microsoft.com/office/powerpoint/2010/main" val="3784309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838200" y="1825624"/>
            <a:ext cx="9154886" cy="46124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Times New Roman" charset="0"/>
                <a:ea typeface="Times New Roman" charset="0"/>
                <a:cs typeface="Times New Roman" charset="0"/>
              </a:rPr>
              <a:t>Hundreds of fibers per yarn</a:t>
            </a:r>
          </a:p>
          <a:p>
            <a:pPr lvl="1"/>
            <a:r>
              <a:rPr lang="en-US" dirty="0">
                <a:latin typeface="Times New Roman" charset="0"/>
                <a:ea typeface="Times New Roman" charset="0"/>
                <a:cs typeface="Times New Roman" charset="0"/>
              </a:rPr>
              <a:t>3 plies and 111~225 fibers in total</a:t>
            </a:r>
          </a:p>
          <a:p>
            <a:r>
              <a:rPr lang="en-US" dirty="0">
                <a:latin typeface="Times New Roman" charset="0"/>
                <a:ea typeface="Times New Roman" charset="0"/>
                <a:cs typeface="Times New Roman" charset="0"/>
              </a:rPr>
              <a:t>Expensive</a:t>
            </a:r>
          </a:p>
          <a:p>
            <a:r>
              <a:rPr lang="en-US" dirty="0">
                <a:latin typeface="Times New Roman" charset="0"/>
                <a:ea typeface="Times New Roman" charset="0"/>
                <a:cs typeface="Times New Roman" charset="0"/>
              </a:rPr>
              <a:t>Tessellation can only generate 64 </a:t>
            </a:r>
            <a:r>
              <a:rPr lang="en-US" dirty="0" err="1">
                <a:latin typeface="Times New Roman" charset="0"/>
                <a:ea typeface="Times New Roman" charset="0"/>
                <a:cs typeface="Times New Roman" charset="0"/>
              </a:rPr>
              <a:t>isolines</a:t>
            </a:r>
            <a:r>
              <a:rPr lang="en-US" dirty="0">
                <a:latin typeface="Times New Roman" charset="0"/>
                <a:ea typeface="Times New Roman" charset="0"/>
                <a:cs typeface="Times New Roman" charset="0"/>
              </a:rPr>
              <a:t> </a:t>
            </a:r>
          </a:p>
          <a:p>
            <a:r>
              <a:rPr lang="en-US" dirty="0">
                <a:latin typeface="Times New Roman" charset="0"/>
                <a:ea typeface="Times New Roman" charset="0"/>
                <a:cs typeface="Times New Roman" charset="0"/>
              </a:rPr>
              <a:t>Most fibers inside ply are invisible</a:t>
            </a:r>
          </a:p>
          <a:p>
            <a:endParaRPr lang="en-US" dirty="0">
              <a:latin typeface="Times New Roman" charset="0"/>
              <a:ea typeface="Times New Roman" charset="0"/>
              <a:cs typeface="Times New Roman" charset="0"/>
            </a:endParaRPr>
          </a:p>
        </p:txBody>
      </p:sp>
      <p:sp>
        <p:nvSpPr>
          <p:cNvPr id="3" name="Title 1"/>
          <p:cNvSpPr>
            <a:spLocks noGrp="1"/>
          </p:cNvSpPr>
          <p:nvPr>
            <p:ph type="title"/>
          </p:nvPr>
        </p:nvSpPr>
        <p:spPr>
          <a:xfrm>
            <a:off x="609600" y="228601"/>
            <a:ext cx="9550400" cy="990203"/>
          </a:xfrm>
        </p:spPr>
        <p:txBody>
          <a:bodyPr/>
          <a:lstStyle/>
          <a:p>
            <a:r>
              <a:rPr lang="en-US" dirty="0">
                <a:cs typeface="Times New Roman" panose="02020603050405020304" pitchFamily="18" charset="0"/>
              </a:rPr>
              <a:t>Core Fibers</a:t>
            </a:r>
          </a:p>
        </p:txBody>
      </p:sp>
    </p:spTree>
    <p:extLst>
      <p:ext uri="{BB962C8B-B14F-4D97-AF65-F5344CB8AC3E}">
        <p14:creationId xmlns:p14="http://schemas.microsoft.com/office/powerpoint/2010/main" val="51729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838200" y="1825624"/>
            <a:ext cx="10290464" cy="46124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Times New Roman" charset="0"/>
                <a:ea typeface="Times New Roman" charset="0"/>
                <a:cs typeface="Times New Roman" charset="0"/>
              </a:rPr>
              <a:t>Hundreds of fibers per yarn</a:t>
            </a:r>
          </a:p>
          <a:p>
            <a:pPr lvl="1"/>
            <a:r>
              <a:rPr lang="en-US" dirty="0">
                <a:latin typeface="Times New Roman" charset="0"/>
                <a:ea typeface="Times New Roman" charset="0"/>
                <a:cs typeface="Times New Roman" charset="0"/>
              </a:rPr>
              <a:t>3 plies and 111~225 fibers in total</a:t>
            </a:r>
          </a:p>
          <a:p>
            <a:r>
              <a:rPr lang="en-US" dirty="0">
                <a:latin typeface="Times New Roman" charset="0"/>
                <a:ea typeface="Times New Roman" charset="0"/>
                <a:cs typeface="Times New Roman" charset="0"/>
              </a:rPr>
              <a:t>Expensive </a:t>
            </a:r>
          </a:p>
          <a:p>
            <a:r>
              <a:rPr lang="en-US" dirty="0">
                <a:latin typeface="Times New Roman" charset="0"/>
                <a:ea typeface="Times New Roman" charset="0"/>
                <a:cs typeface="Times New Roman" charset="0"/>
              </a:rPr>
              <a:t>Tessellation can only generate 64 </a:t>
            </a:r>
            <a:r>
              <a:rPr lang="en-US" dirty="0" err="1">
                <a:latin typeface="Times New Roman" charset="0"/>
                <a:ea typeface="Times New Roman" charset="0"/>
                <a:cs typeface="Times New Roman" charset="0"/>
              </a:rPr>
              <a:t>isolines</a:t>
            </a:r>
            <a:r>
              <a:rPr lang="en-US" dirty="0">
                <a:latin typeface="Times New Roman" charset="0"/>
                <a:ea typeface="Times New Roman" charset="0"/>
                <a:cs typeface="Times New Roman" charset="0"/>
              </a:rPr>
              <a:t> </a:t>
            </a:r>
          </a:p>
          <a:p>
            <a:r>
              <a:rPr lang="en-US" dirty="0">
                <a:latin typeface="Times New Roman" charset="0"/>
                <a:ea typeface="Times New Roman" charset="0"/>
                <a:cs typeface="Times New Roman" charset="0"/>
              </a:rPr>
              <a:t>Most fibers inside ply are invisible</a:t>
            </a:r>
          </a:p>
          <a:p>
            <a:endParaRPr lang="en-US" dirty="0">
              <a:latin typeface="Times New Roman" charset="0"/>
              <a:ea typeface="Times New Roman" charset="0"/>
              <a:cs typeface="Times New Roman" charset="0"/>
            </a:endParaRPr>
          </a:p>
          <a:p>
            <a:pPr marL="0" indent="0">
              <a:buNone/>
            </a:pPr>
            <a:r>
              <a:rPr lang="en-US" dirty="0">
                <a:latin typeface="Times New Roman" charset="0"/>
                <a:ea typeface="Times New Roman" charset="0"/>
                <a:cs typeface="Times New Roman" charset="0"/>
              </a:rPr>
              <a:t>Core fiber</a:t>
            </a:r>
          </a:p>
          <a:p>
            <a:r>
              <a:rPr lang="en-US" dirty="0">
                <a:latin typeface="Times New Roman" charset="0"/>
                <a:ea typeface="Times New Roman" charset="0"/>
                <a:cs typeface="Times New Roman" charset="0"/>
              </a:rPr>
              <a:t>Single thick fiber represents all fibers near the center of the ply</a:t>
            </a:r>
          </a:p>
          <a:p>
            <a:endParaRPr lang="en-US" dirty="0">
              <a:latin typeface="Times New Roman" charset="0"/>
              <a:ea typeface="Times New Roman" charset="0"/>
              <a:cs typeface="Times New Roman" charset="0"/>
            </a:endParaRPr>
          </a:p>
        </p:txBody>
      </p:sp>
      <p:sp>
        <p:nvSpPr>
          <p:cNvPr id="3" name="Title 1"/>
          <p:cNvSpPr>
            <a:spLocks noGrp="1"/>
          </p:cNvSpPr>
          <p:nvPr>
            <p:ph type="title"/>
          </p:nvPr>
        </p:nvSpPr>
        <p:spPr>
          <a:xfrm>
            <a:off x="609600" y="228601"/>
            <a:ext cx="9550400" cy="990203"/>
          </a:xfrm>
        </p:spPr>
        <p:txBody>
          <a:bodyPr/>
          <a:lstStyle/>
          <a:p>
            <a:r>
              <a:rPr lang="en-US" dirty="0">
                <a:cs typeface="Times New Roman" panose="02020603050405020304" pitchFamily="18" charset="0"/>
              </a:rPr>
              <a:t>Core Fibers</a:t>
            </a:r>
          </a:p>
        </p:txBody>
      </p:sp>
    </p:spTree>
    <p:extLst>
      <p:ext uri="{BB962C8B-B14F-4D97-AF65-F5344CB8AC3E}">
        <p14:creationId xmlns:p14="http://schemas.microsoft.com/office/powerpoint/2010/main" val="196024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9600" y="228601"/>
            <a:ext cx="9550400" cy="990203"/>
          </a:xfrm>
        </p:spPr>
        <p:txBody>
          <a:bodyPr/>
          <a:lstStyle/>
          <a:p>
            <a:r>
              <a:rPr lang="en-US" dirty="0">
                <a:cs typeface="Times New Roman" panose="02020603050405020304" pitchFamily="18" charset="0"/>
              </a:rPr>
              <a:t>Core Fibers</a:t>
            </a:r>
          </a:p>
        </p:txBody>
      </p:sp>
      <p:sp>
        <p:nvSpPr>
          <p:cNvPr id="10" name="Rectangle 9"/>
          <p:cNvSpPr/>
          <p:nvPr/>
        </p:nvSpPr>
        <p:spPr>
          <a:xfrm>
            <a:off x="2438448" y="5036553"/>
            <a:ext cx="1329210" cy="400110"/>
          </a:xfrm>
          <a:prstGeom prst="rect">
            <a:avLst/>
          </a:prstGeom>
        </p:spPr>
        <p:txBody>
          <a:bodyPr wrap="none">
            <a:spAutoFit/>
          </a:bodyPr>
          <a:lstStyle/>
          <a:p>
            <a:r>
              <a:rPr lang="en-US" sz="2000" dirty="0">
                <a:latin typeface="Times New Roman" charset="0"/>
                <a:ea typeface="Times New Roman" charset="0"/>
                <a:cs typeface="Times New Roman" charset="0"/>
              </a:rPr>
              <a:t>Core fibers</a:t>
            </a:r>
            <a:endParaRPr lang="en-US" sz="2000" dirty="0"/>
          </a:p>
        </p:txBody>
      </p:sp>
      <p:sp>
        <p:nvSpPr>
          <p:cNvPr id="11" name="Rectangle 10"/>
          <p:cNvSpPr/>
          <p:nvPr/>
        </p:nvSpPr>
        <p:spPr>
          <a:xfrm>
            <a:off x="8061230" y="5036553"/>
            <a:ext cx="1641796" cy="400110"/>
          </a:xfrm>
          <a:prstGeom prst="rect">
            <a:avLst/>
          </a:prstGeom>
        </p:spPr>
        <p:txBody>
          <a:bodyPr wrap="none">
            <a:spAutoFit/>
          </a:bodyPr>
          <a:lstStyle/>
          <a:p>
            <a:r>
              <a:rPr lang="en-US" sz="2000" dirty="0">
                <a:latin typeface="Times New Roman" charset="0"/>
                <a:ea typeface="Times New Roman" charset="0"/>
                <a:cs typeface="Times New Roman" charset="0"/>
              </a:rPr>
              <a:t>Regular fibers</a:t>
            </a:r>
            <a:endParaRPr lang="en-US" sz="20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200" y="1663164"/>
            <a:ext cx="8077200" cy="130492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8690" y="1663164"/>
            <a:ext cx="8077200" cy="1304925"/>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6202" y="1663164"/>
            <a:ext cx="8077198" cy="1304925"/>
          </a:xfrm>
          <a:prstGeom prst="rect">
            <a:avLst/>
          </a:prstGeom>
        </p:spPr>
      </p:pic>
    </p:spTree>
    <p:extLst>
      <p:ext uri="{BB962C8B-B14F-4D97-AF65-F5344CB8AC3E}">
        <p14:creationId xmlns:p14="http://schemas.microsoft.com/office/powerpoint/2010/main" val="315982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42" presetClass="path" presetSubtype="0" fill="hold" nodeType="withEffect">
                                  <p:stCondLst>
                                    <p:cond delay="0"/>
                                  </p:stCondLst>
                                  <p:childTnLst>
                                    <p:animMotion origin="layout" path="M 1.66667E-6 -1.48148E-6 L 0.29075 0.33519 " pathEditMode="relative" rAng="0" ptsTypes="AA">
                                      <p:cBhvr>
                                        <p:cTn id="12" dur="1000" fill="hold"/>
                                        <p:tgtEl>
                                          <p:spTgt spid="15"/>
                                        </p:tgtEl>
                                        <p:attrNameLst>
                                          <p:attrName>ppt_x</p:attrName>
                                          <p:attrName>ppt_y</p:attrName>
                                        </p:attrNameLst>
                                      </p:cBhvr>
                                      <p:rCtr x="14531" y="16759"/>
                                    </p:animMotion>
                                  </p:childTnLst>
                                </p:cTn>
                              </p:par>
                              <p:par>
                                <p:cTn id="13" presetID="6" presetClass="emph" presetSubtype="0" fill="hold" nodeType="withEffect">
                                  <p:stCondLst>
                                    <p:cond delay="0"/>
                                  </p:stCondLst>
                                  <p:childTnLst>
                                    <p:animScale>
                                      <p:cBhvr>
                                        <p:cTn id="14" dur="1000" fill="hold"/>
                                        <p:tgtEl>
                                          <p:spTgt spid="15"/>
                                        </p:tgtEl>
                                      </p:cBhvr>
                                      <p:by x="60000" y="60000"/>
                                    </p:animScale>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42" presetClass="path" presetSubtype="0" fill="hold" nodeType="withEffect">
                                  <p:stCondLst>
                                    <p:cond delay="0"/>
                                  </p:stCondLst>
                                  <p:childTnLst>
                                    <p:animMotion origin="layout" path="M 3.33333E-6 -1.48148E-6 L -0.18698 0.33195 " pathEditMode="relative" rAng="0" ptsTypes="AA">
                                      <p:cBhvr>
                                        <p:cTn id="18" dur="1000" fill="hold"/>
                                        <p:tgtEl>
                                          <p:spTgt spid="16"/>
                                        </p:tgtEl>
                                        <p:attrNameLst>
                                          <p:attrName>ppt_x</p:attrName>
                                          <p:attrName>ppt_y</p:attrName>
                                        </p:attrNameLst>
                                      </p:cBhvr>
                                      <p:rCtr x="-9349" y="16597"/>
                                    </p:animMotion>
                                  </p:childTnLst>
                                </p:cTn>
                              </p:par>
                              <p:par>
                                <p:cTn id="19" presetID="6" presetClass="emph" presetSubtype="0" fill="hold" nodeType="withEffect">
                                  <p:stCondLst>
                                    <p:cond delay="0"/>
                                  </p:stCondLst>
                                  <p:childTnLst>
                                    <p:animScale>
                                      <p:cBhvr>
                                        <p:cTn id="20" dur="1000" fill="hold"/>
                                        <p:tgtEl>
                                          <p:spTgt spid="16"/>
                                        </p:tgtEl>
                                      </p:cBhvr>
                                      <p:by x="60000" y="6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anose="02020603050405020304" pitchFamily="18" charset="0"/>
              </a:rPr>
              <a:t>Yarn Rendering</a:t>
            </a:r>
          </a:p>
        </p:txBody>
      </p:sp>
      <p:grpSp>
        <p:nvGrpSpPr>
          <p:cNvPr id="34" name="Group 33"/>
          <p:cNvGrpSpPr/>
          <p:nvPr/>
        </p:nvGrpSpPr>
        <p:grpSpPr>
          <a:xfrm>
            <a:off x="660222" y="1682476"/>
            <a:ext cx="5131079" cy="2001951"/>
            <a:chOff x="660222" y="1682476"/>
            <a:chExt cx="5131079" cy="2001951"/>
          </a:xfrm>
        </p:grpSpPr>
        <p:grpSp>
          <p:nvGrpSpPr>
            <p:cNvPr id="18" name="Group 17"/>
            <p:cNvGrpSpPr/>
            <p:nvPr/>
          </p:nvGrpSpPr>
          <p:grpSpPr>
            <a:xfrm>
              <a:off x="2567113" y="1682476"/>
              <a:ext cx="3224188" cy="2001951"/>
              <a:chOff x="1329481" y="1434667"/>
              <a:chExt cx="3673716" cy="2281070"/>
            </a:xfrm>
          </p:grpSpPr>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7934" y="1434667"/>
                <a:ext cx="1675263" cy="202441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9481" y="1528118"/>
                <a:ext cx="1924849" cy="1874853"/>
              </a:xfrm>
              <a:prstGeom prst="rect">
                <a:avLst/>
              </a:prstGeom>
            </p:spPr>
          </p:pic>
          <p:sp>
            <p:nvSpPr>
              <p:cNvPr id="9" name="Rectangle 8"/>
              <p:cNvSpPr/>
              <p:nvPr/>
            </p:nvSpPr>
            <p:spPr>
              <a:xfrm>
                <a:off x="3816821" y="3407960"/>
                <a:ext cx="938077" cy="307777"/>
              </a:xfrm>
              <a:prstGeom prst="rect">
                <a:avLst/>
              </a:prstGeom>
            </p:spPr>
            <p:txBody>
              <a:bodyPr wrap="none">
                <a:spAutoFit/>
              </a:bodyPr>
              <a:lstStyle/>
              <a:p>
                <a:r>
                  <a:rPr lang="en-US" dirty="0">
                    <a:latin typeface="Times New Roman" panose="02020603050405020304" pitchFamily="18" charset="0"/>
                    <a:ea typeface="Times New Roman" charset="0"/>
                    <a:cs typeface="Times New Roman" panose="02020603050405020304" pitchFamily="18" charset="0"/>
                  </a:rPr>
                  <a:t>Inside Out</a:t>
                </a:r>
              </a:p>
            </p:txBody>
          </p:sp>
          <p:sp>
            <p:nvSpPr>
              <p:cNvPr id="10" name="Rectangle 9"/>
              <p:cNvSpPr/>
              <p:nvPr/>
            </p:nvSpPr>
            <p:spPr>
              <a:xfrm>
                <a:off x="1403086" y="3402971"/>
                <a:ext cx="1587294" cy="307777"/>
              </a:xfrm>
              <a:prstGeom prst="rect">
                <a:avLst/>
              </a:prstGeom>
            </p:spPr>
            <p:txBody>
              <a:bodyPr wrap="none">
                <a:spAutoFit/>
              </a:bodyPr>
              <a:lstStyle/>
              <a:p>
                <a:r>
                  <a:rPr lang="en-US" dirty="0">
                    <a:latin typeface="Times New Roman" panose="02020603050405020304" pitchFamily="18" charset="0"/>
                    <a:ea typeface="Times New Roman" charset="0"/>
                    <a:cs typeface="Times New Roman" panose="02020603050405020304" pitchFamily="18" charset="0"/>
                  </a:rPr>
                  <a:t>Monster University</a:t>
                </a:r>
              </a:p>
            </p:txBody>
          </p:sp>
        </p:grpSp>
        <p:sp>
          <p:nvSpPr>
            <p:cNvPr id="25" name="Oval 24"/>
            <p:cNvSpPr/>
            <p:nvPr/>
          </p:nvSpPr>
          <p:spPr>
            <a:xfrm>
              <a:off x="660222" y="1779250"/>
              <a:ext cx="1763402" cy="699043"/>
            </a:xfrm>
            <a:prstGeom prst="ellipse">
              <a:avLst/>
            </a:prstGeom>
            <a:no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latin typeface="Times New Roman" panose="02020603050405020304" pitchFamily="18" charset="0"/>
                  <a:cs typeface="Times New Roman" panose="02020603050405020304" pitchFamily="18" charset="0"/>
                </a:rPr>
                <a:t>Animation</a:t>
              </a:r>
              <a:endParaRPr lang="en-US" sz="1800" dirty="0">
                <a:solidFill>
                  <a:schemeClr val="tx1"/>
                </a:solidFill>
              </a:endParaRPr>
            </a:p>
          </p:txBody>
        </p:sp>
      </p:grpSp>
      <p:grpSp>
        <p:nvGrpSpPr>
          <p:cNvPr id="36" name="Group 35"/>
          <p:cNvGrpSpPr/>
          <p:nvPr/>
        </p:nvGrpSpPr>
        <p:grpSpPr>
          <a:xfrm>
            <a:off x="6487050" y="4564812"/>
            <a:ext cx="5197735" cy="2095512"/>
            <a:chOff x="6782271" y="4564812"/>
            <a:chExt cx="5197735" cy="2095512"/>
          </a:xfrm>
        </p:grpSpPr>
        <p:grpSp>
          <p:nvGrpSpPr>
            <p:cNvPr id="20" name="Group 19"/>
            <p:cNvGrpSpPr/>
            <p:nvPr/>
          </p:nvGrpSpPr>
          <p:grpSpPr>
            <a:xfrm>
              <a:off x="8293562" y="4604295"/>
              <a:ext cx="3686444" cy="2056029"/>
              <a:chOff x="7396131" y="4203237"/>
              <a:chExt cx="3771900" cy="2103690"/>
            </a:xfrm>
          </p:grpSpPr>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6131" y="4203237"/>
                <a:ext cx="3771900" cy="1874634"/>
              </a:xfrm>
              <a:prstGeom prst="rect">
                <a:avLst/>
              </a:prstGeom>
            </p:spPr>
          </p:pic>
          <p:sp>
            <p:nvSpPr>
              <p:cNvPr id="14" name="Rectangle 13"/>
              <p:cNvSpPr/>
              <p:nvPr/>
            </p:nvSpPr>
            <p:spPr>
              <a:xfrm>
                <a:off x="8742510" y="5999150"/>
                <a:ext cx="1079142" cy="307777"/>
              </a:xfrm>
              <a:prstGeom prst="rect">
                <a:avLst/>
              </a:prstGeom>
            </p:spPr>
            <p:txBody>
              <a:bodyPr wrap="none">
                <a:spAutoFit/>
              </a:bodyPr>
              <a:lstStyle/>
              <a:p>
                <a:r>
                  <a:rPr lang="en-US" dirty="0" err="1">
                    <a:latin typeface="Times New Roman" panose="02020603050405020304" pitchFamily="18" charset="0"/>
                    <a:cs typeface="Times New Roman" panose="02020603050405020304" pitchFamily="18" charset="0"/>
                  </a:rPr>
                  <a:t>Shima</a:t>
                </a:r>
                <a:r>
                  <a:rPr lang="en-US" dirty="0">
                    <a:latin typeface="Times New Roman" panose="02020603050405020304" pitchFamily="18" charset="0"/>
                    <a:cs typeface="Times New Roman" panose="02020603050405020304" pitchFamily="18" charset="0"/>
                  </a:rPr>
                  <a:t> Seiki</a:t>
                </a:r>
              </a:p>
            </p:txBody>
          </p:sp>
        </p:grpSp>
        <p:sp>
          <p:nvSpPr>
            <p:cNvPr id="26" name="Oval 25"/>
            <p:cNvSpPr/>
            <p:nvPr/>
          </p:nvSpPr>
          <p:spPr>
            <a:xfrm>
              <a:off x="6782271" y="4564812"/>
              <a:ext cx="1763402" cy="675389"/>
            </a:xfrm>
            <a:prstGeom prst="ellipse">
              <a:avLst/>
            </a:prstGeom>
            <a:no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latin typeface="Times New Roman" panose="02020603050405020304" pitchFamily="18" charset="0"/>
                  <a:cs typeface="Times New Roman" panose="02020603050405020304" pitchFamily="18" charset="0"/>
                </a:rPr>
                <a:t>Fabrication design</a:t>
              </a:r>
              <a:endParaRPr lang="en-US" sz="1800" dirty="0">
                <a:solidFill>
                  <a:schemeClr val="tx1"/>
                </a:solidFill>
              </a:endParaRPr>
            </a:p>
          </p:txBody>
        </p:sp>
      </p:grpSp>
      <p:grpSp>
        <p:nvGrpSpPr>
          <p:cNvPr id="35" name="Group 34"/>
          <p:cNvGrpSpPr/>
          <p:nvPr/>
        </p:nvGrpSpPr>
        <p:grpSpPr>
          <a:xfrm>
            <a:off x="690070" y="4248924"/>
            <a:ext cx="5193118" cy="2110596"/>
            <a:chOff x="690070" y="4248924"/>
            <a:chExt cx="5193118" cy="2110596"/>
          </a:xfrm>
        </p:grpSpPr>
        <p:grpSp>
          <p:nvGrpSpPr>
            <p:cNvPr id="17" name="Group 16"/>
            <p:cNvGrpSpPr/>
            <p:nvPr/>
          </p:nvGrpSpPr>
          <p:grpSpPr>
            <a:xfrm>
              <a:off x="2423624" y="4248924"/>
              <a:ext cx="3459564" cy="2110596"/>
              <a:chOff x="1296784" y="3965331"/>
              <a:chExt cx="3838205" cy="2341596"/>
            </a:xfrm>
          </p:grpSpPr>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1308" y="4315792"/>
                <a:ext cx="1650076" cy="1650076"/>
              </a:xfrm>
              <a:prstGeom prst="rect">
                <a:avLst/>
              </a:prstGeom>
            </p:spPr>
          </p:pic>
          <p:sp>
            <p:nvSpPr>
              <p:cNvPr id="12" name="TextBox 11"/>
              <p:cNvSpPr txBox="1"/>
              <p:nvPr/>
            </p:nvSpPr>
            <p:spPr>
              <a:xfrm>
                <a:off x="3543529" y="5999150"/>
                <a:ext cx="1591460" cy="307777"/>
              </a:xfrm>
              <a:prstGeom prst="rect">
                <a:avLst/>
              </a:prstGeom>
              <a:noFill/>
            </p:spPr>
            <p:txBody>
              <a:bodyPr wrap="none" rtlCol="0">
                <a:spAutoFit/>
              </a:bodyPr>
              <a:lstStyle/>
              <a:p>
                <a:r>
                  <a:rPr lang="en-US" dirty="0">
                    <a:latin typeface="Times New Roman" charset="0"/>
                    <a:ea typeface="Times New Roman" charset="0"/>
                    <a:cs typeface="Times New Roman" charset="0"/>
                  </a:rPr>
                  <a:t>[Yuksel et al. 2012]</a:t>
                </a: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6784" y="3965331"/>
                <a:ext cx="1725524" cy="1991577"/>
              </a:xfrm>
              <a:prstGeom prst="rect">
                <a:avLst/>
              </a:prstGeom>
            </p:spPr>
          </p:pic>
          <p:sp>
            <p:nvSpPr>
              <p:cNvPr id="16" name="TextBox 15"/>
              <p:cNvSpPr txBox="1"/>
              <p:nvPr/>
            </p:nvSpPr>
            <p:spPr>
              <a:xfrm>
                <a:off x="1455978" y="5999150"/>
                <a:ext cx="1591461" cy="307777"/>
              </a:xfrm>
              <a:prstGeom prst="rect">
                <a:avLst/>
              </a:prstGeom>
              <a:noFill/>
            </p:spPr>
            <p:txBody>
              <a:bodyPr wrap="none" rtlCol="0">
                <a:spAutoFit/>
              </a:bodyPr>
              <a:lstStyle/>
              <a:p>
                <a:r>
                  <a:rPr lang="en-US" dirty="0">
                    <a:latin typeface="Times New Roman" charset="0"/>
                    <a:ea typeface="Times New Roman" charset="0"/>
                    <a:cs typeface="Times New Roman" charset="0"/>
                  </a:rPr>
                  <a:t>[</a:t>
                </a:r>
                <a:r>
                  <a:rPr lang="en-US" dirty="0" err="1">
                    <a:latin typeface="Times New Roman" charset="0"/>
                    <a:ea typeface="Times New Roman" charset="0"/>
                    <a:cs typeface="Times New Roman" charset="0"/>
                  </a:rPr>
                  <a:t>Kaldor</a:t>
                </a:r>
                <a:r>
                  <a:rPr lang="en-US" dirty="0">
                    <a:latin typeface="Times New Roman" charset="0"/>
                    <a:ea typeface="Times New Roman" charset="0"/>
                    <a:cs typeface="Times New Roman" charset="0"/>
                  </a:rPr>
                  <a:t> et al. 2010]</a:t>
                </a:r>
              </a:p>
            </p:txBody>
          </p:sp>
        </p:grpSp>
        <p:sp>
          <p:nvSpPr>
            <p:cNvPr id="27" name="Oval 26"/>
            <p:cNvSpPr/>
            <p:nvPr/>
          </p:nvSpPr>
          <p:spPr>
            <a:xfrm>
              <a:off x="690070" y="4482482"/>
              <a:ext cx="1763402" cy="699043"/>
            </a:xfrm>
            <a:prstGeom prst="ellipse">
              <a:avLst/>
            </a:prstGeom>
            <a:no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latin typeface="Times New Roman" panose="02020603050405020304" pitchFamily="18" charset="0"/>
                  <a:cs typeface="Times New Roman" panose="02020603050405020304" pitchFamily="18" charset="0"/>
                </a:rPr>
                <a:t>Model &amp; </a:t>
              </a:r>
            </a:p>
            <a:p>
              <a:r>
                <a:rPr lang="en-US" sz="1800" dirty="0">
                  <a:solidFill>
                    <a:schemeClr val="tx1"/>
                  </a:solidFill>
                  <a:latin typeface="Times New Roman" panose="02020603050405020304" pitchFamily="18" charset="0"/>
                  <a:cs typeface="Times New Roman" panose="02020603050405020304" pitchFamily="18" charset="0"/>
                </a:rPr>
                <a:t>Simulation</a:t>
              </a:r>
            </a:p>
          </p:txBody>
        </p:sp>
      </p:grpSp>
      <p:grpSp>
        <p:nvGrpSpPr>
          <p:cNvPr id="33" name="Group 32"/>
          <p:cNvGrpSpPr/>
          <p:nvPr/>
        </p:nvGrpSpPr>
        <p:grpSpPr>
          <a:xfrm>
            <a:off x="6487050" y="1871786"/>
            <a:ext cx="5113798" cy="1808264"/>
            <a:chOff x="6782271" y="1871786"/>
            <a:chExt cx="5113798" cy="1808264"/>
          </a:xfrm>
        </p:grpSpPr>
        <p:grpSp>
          <p:nvGrpSpPr>
            <p:cNvPr id="19" name="Group 18"/>
            <p:cNvGrpSpPr/>
            <p:nvPr/>
          </p:nvGrpSpPr>
          <p:grpSpPr>
            <a:xfrm>
              <a:off x="8880799" y="1871787"/>
              <a:ext cx="3015270" cy="1808263"/>
              <a:chOff x="7597837" y="1722240"/>
              <a:chExt cx="3296572" cy="1976960"/>
            </a:xfrm>
          </p:grpSpPr>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97837" y="1722240"/>
                <a:ext cx="1409153" cy="1644927"/>
              </a:xfrm>
              <a:prstGeom prst="rect">
                <a:avLst/>
              </a:prstGeom>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69968" y="1818661"/>
                <a:ext cx="1924358" cy="1549108"/>
              </a:xfrm>
              <a:prstGeom prst="rect">
                <a:avLst/>
              </a:prstGeom>
            </p:spPr>
          </p:pic>
          <p:sp>
            <p:nvSpPr>
              <p:cNvPr id="5" name="Rectangle 4"/>
              <p:cNvSpPr/>
              <p:nvPr/>
            </p:nvSpPr>
            <p:spPr>
              <a:xfrm>
                <a:off x="9176246" y="3391423"/>
                <a:ext cx="1718163" cy="307777"/>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Yoshi’s Wooly World</a:t>
                </a:r>
              </a:p>
            </p:txBody>
          </p:sp>
          <p:sp>
            <p:nvSpPr>
              <p:cNvPr id="6" name="Rectangle 5"/>
              <p:cNvSpPr/>
              <p:nvPr/>
            </p:nvSpPr>
            <p:spPr>
              <a:xfrm>
                <a:off x="7645246" y="3390820"/>
                <a:ext cx="1370888" cy="307777"/>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Little Big Planet</a:t>
                </a:r>
              </a:p>
            </p:txBody>
          </p:sp>
        </p:grpSp>
        <p:sp>
          <p:nvSpPr>
            <p:cNvPr id="28" name="Oval 27"/>
            <p:cNvSpPr/>
            <p:nvPr/>
          </p:nvSpPr>
          <p:spPr>
            <a:xfrm>
              <a:off x="6782271" y="1871786"/>
              <a:ext cx="1763402" cy="699043"/>
            </a:xfrm>
            <a:prstGeom prst="ellipse">
              <a:avLst/>
            </a:prstGeom>
            <a:no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latin typeface="Times New Roman" panose="02020603050405020304" pitchFamily="18" charset="0"/>
                  <a:cs typeface="Times New Roman" panose="02020603050405020304" pitchFamily="18" charset="0"/>
                </a:rPr>
                <a:t>Game</a:t>
              </a:r>
            </a:p>
          </p:txBody>
        </p:sp>
      </p:grpSp>
    </p:spTree>
    <p:extLst>
      <p:ext uri="{BB962C8B-B14F-4D97-AF65-F5344CB8AC3E}">
        <p14:creationId xmlns:p14="http://schemas.microsoft.com/office/powerpoint/2010/main" val="175577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anose="02020603050405020304" pitchFamily="18" charset="0"/>
              </a:rPr>
              <a:t>Core Fibers</a:t>
            </a:r>
          </a:p>
        </p:txBody>
      </p:sp>
      <p:grpSp>
        <p:nvGrpSpPr>
          <p:cNvPr id="5" name="Group 4"/>
          <p:cNvGrpSpPr/>
          <p:nvPr/>
        </p:nvGrpSpPr>
        <p:grpSpPr>
          <a:xfrm>
            <a:off x="1612778" y="3165475"/>
            <a:ext cx="8955576" cy="896000"/>
            <a:chOff x="1180403" y="2387918"/>
            <a:chExt cx="8955576" cy="89600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0403" y="2387918"/>
              <a:ext cx="8742947" cy="584765"/>
            </a:xfrm>
            <a:prstGeom prst="rect">
              <a:avLst/>
            </a:prstGeom>
          </p:spPr>
        </p:pic>
        <p:sp>
          <p:nvSpPr>
            <p:cNvPr id="4" name="Rectangle 3"/>
            <p:cNvSpPr/>
            <p:nvPr/>
          </p:nvSpPr>
          <p:spPr>
            <a:xfrm>
              <a:off x="5105595" y="2976141"/>
              <a:ext cx="5030384" cy="307777"/>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The height channel of an example core fiber texture</a:t>
              </a:r>
            </a:p>
          </p:txBody>
        </p:sp>
      </p:grpSp>
      <p:sp>
        <p:nvSpPr>
          <p:cNvPr id="6" name="Content Placeholder 2"/>
          <p:cNvSpPr txBox="1">
            <a:spLocks/>
          </p:cNvSpPr>
          <p:nvPr/>
        </p:nvSpPr>
        <p:spPr>
          <a:xfrm>
            <a:off x="838200" y="1825625"/>
            <a:ext cx="10515600" cy="2679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Times New Roman" charset="0"/>
                <a:ea typeface="Times New Roman" charset="0"/>
                <a:cs typeface="Times New Roman" charset="0"/>
              </a:rPr>
              <a:t>Pre-render one full twist of all individual fibers that correspond to the core fiber to core texture</a:t>
            </a:r>
          </a:p>
        </p:txBody>
      </p:sp>
    </p:spTree>
    <p:extLst>
      <p:ext uri="{BB962C8B-B14F-4D97-AF65-F5344CB8AC3E}">
        <p14:creationId xmlns:p14="http://schemas.microsoft.com/office/powerpoint/2010/main" val="173082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anose="02020603050405020304" pitchFamily="18" charset="0"/>
              </a:rPr>
              <a:t>Core Fibers</a:t>
            </a:r>
          </a:p>
        </p:txBody>
      </p:sp>
      <p:grpSp>
        <p:nvGrpSpPr>
          <p:cNvPr id="9" name="Group 8"/>
          <p:cNvGrpSpPr/>
          <p:nvPr/>
        </p:nvGrpSpPr>
        <p:grpSpPr>
          <a:xfrm>
            <a:off x="838200" y="1825625"/>
            <a:ext cx="10515600" cy="3091251"/>
            <a:chOff x="838200" y="1825625"/>
            <a:chExt cx="10515600" cy="3091251"/>
          </a:xfrm>
        </p:grpSpPr>
        <p:grpSp>
          <p:nvGrpSpPr>
            <p:cNvPr id="5" name="Group 4"/>
            <p:cNvGrpSpPr/>
            <p:nvPr/>
          </p:nvGrpSpPr>
          <p:grpSpPr>
            <a:xfrm>
              <a:off x="1612778" y="3165475"/>
              <a:ext cx="8966444" cy="957555"/>
              <a:chOff x="1180403" y="2387918"/>
              <a:chExt cx="8966444" cy="957555"/>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0403" y="2387918"/>
                <a:ext cx="8742947" cy="584765"/>
              </a:xfrm>
              <a:prstGeom prst="rect">
                <a:avLst/>
              </a:prstGeom>
            </p:spPr>
          </p:pic>
          <p:sp>
            <p:nvSpPr>
              <p:cNvPr id="4" name="Rectangle 3"/>
              <p:cNvSpPr/>
              <p:nvPr/>
            </p:nvSpPr>
            <p:spPr>
              <a:xfrm>
                <a:off x="5105595" y="2976141"/>
                <a:ext cx="5041252"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The height channel of an example core fiber texture</a:t>
                </a:r>
              </a:p>
            </p:txBody>
          </p:sp>
        </p:grpSp>
        <p:sp>
          <p:nvSpPr>
            <p:cNvPr id="6" name="Content Placeholder 2"/>
            <p:cNvSpPr txBox="1">
              <a:spLocks/>
            </p:cNvSpPr>
            <p:nvPr/>
          </p:nvSpPr>
          <p:spPr>
            <a:xfrm>
              <a:off x="838200" y="1825625"/>
              <a:ext cx="10515600" cy="30912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Times New Roman" charset="0"/>
                  <a:ea typeface="Times New Roman" charset="0"/>
                  <a:cs typeface="Times New Roman" charset="0"/>
                </a:rPr>
                <a:t>Pre-render one full twist of all individual fibers that correspond to the core fiber to core texture</a:t>
              </a:r>
            </a:p>
            <a:p>
              <a:endParaRPr lang="en-US" dirty="0">
                <a:latin typeface="Times New Roman" charset="0"/>
                <a:ea typeface="Times New Roman" charset="0"/>
                <a:cs typeface="Times New Roman" charset="0"/>
              </a:endParaRPr>
            </a:p>
            <a:p>
              <a:endParaRPr lang="en-US" dirty="0">
                <a:latin typeface="Times New Roman" charset="0"/>
                <a:ea typeface="Times New Roman" charset="0"/>
                <a:cs typeface="Times New Roman" charset="0"/>
              </a:endParaRPr>
            </a:p>
            <a:p>
              <a:endParaRPr lang="en-US" dirty="0">
                <a:latin typeface="Times New Roman" charset="0"/>
                <a:ea typeface="Times New Roman" charset="0"/>
                <a:cs typeface="Times New Roman" charset="0"/>
              </a:endParaRPr>
            </a:p>
            <a:p>
              <a:r>
                <a:rPr lang="en-US" dirty="0">
                  <a:latin typeface="Times New Roman" charset="0"/>
                  <a:ea typeface="Times New Roman" charset="0"/>
                  <a:cs typeface="Times New Roman" charset="0"/>
                </a:rPr>
                <a:t>Core fiber texture mapping at run-time</a:t>
              </a:r>
            </a:p>
          </p:txBody>
        </p:sp>
      </p:gr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2777" y="4916876"/>
            <a:ext cx="8742947" cy="1304762"/>
          </a:xfrm>
          <a:prstGeom prst="rect">
            <a:avLst/>
          </a:prstGeom>
        </p:spPr>
      </p:pic>
      <p:grpSp>
        <p:nvGrpSpPr>
          <p:cNvPr id="12" name="Group 11"/>
          <p:cNvGrpSpPr/>
          <p:nvPr/>
        </p:nvGrpSpPr>
        <p:grpSpPr>
          <a:xfrm>
            <a:off x="880614" y="1829539"/>
            <a:ext cx="10624203" cy="829846"/>
            <a:chOff x="880614" y="1829539"/>
            <a:chExt cx="10624203" cy="829846"/>
          </a:xfrm>
        </p:grpSpPr>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5968" y="1829539"/>
              <a:ext cx="5008849" cy="80921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614" y="1850172"/>
              <a:ext cx="5008849" cy="809213"/>
            </a:xfrm>
            <a:prstGeom prst="rect">
              <a:avLst/>
            </a:prstGeom>
          </p:spPr>
        </p:pic>
      </p:grpSp>
    </p:spTree>
    <p:extLst>
      <p:ext uri="{BB962C8B-B14F-4D97-AF65-F5344CB8AC3E}">
        <p14:creationId xmlns:p14="http://schemas.microsoft.com/office/powerpoint/2010/main" val="99138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42" presetClass="path" presetSubtype="0" fill="hold" nodeType="withEffect">
                                  <p:stCondLst>
                                    <p:cond delay="0"/>
                                  </p:stCondLst>
                                  <p:childTnLst>
                                    <p:animMotion origin="layout" path="M 4.79167E-6 2.96296E-6 L -0.21576 -0.48912 " pathEditMode="relative" rAng="0" ptsTypes="AA">
                                      <p:cBhvr>
                                        <p:cTn id="8" dur="1000" fill="hold"/>
                                        <p:tgtEl>
                                          <p:spTgt spid="8"/>
                                        </p:tgtEl>
                                        <p:attrNameLst>
                                          <p:attrName>ppt_x</p:attrName>
                                          <p:attrName>ppt_y</p:attrName>
                                        </p:attrNameLst>
                                      </p:cBhvr>
                                      <p:rCtr x="-10794" y="-24468"/>
                                    </p:animMotion>
                                  </p:childTnLst>
                                </p:cTn>
                              </p:par>
                              <p:par>
                                <p:cTn id="9" presetID="6" presetClass="emph" presetSubtype="0" fill="hold" nodeType="withEffect">
                                  <p:stCondLst>
                                    <p:cond delay="0"/>
                                  </p:stCondLst>
                                  <p:childTnLst>
                                    <p:animScale>
                                      <p:cBhvr>
                                        <p:cTn id="10" dur="1000" fill="hold"/>
                                        <p:tgtEl>
                                          <p:spTgt spid="8"/>
                                        </p:tgtEl>
                                      </p:cBhvr>
                                      <p:by x="60000" y="60000"/>
                                    </p:animScale>
                                  </p:childTnLst>
                                </p:cTn>
                              </p:par>
                            </p:childTnLst>
                          </p:cTn>
                        </p:par>
                        <p:par>
                          <p:cTn id="11" fill="hold">
                            <p:stCondLst>
                              <p:cond delay="1000"/>
                            </p:stCondLst>
                            <p:childTnLst>
                              <p:par>
                                <p:cTn id="12" presetID="1" presetClass="exit" presetSubtype="0" fill="hold" nodeType="afterEffect">
                                  <p:stCondLst>
                                    <p:cond delay="0"/>
                                  </p:stCondLst>
                                  <p:childTnLst>
                                    <p:set>
                                      <p:cBhvr>
                                        <p:cTn id="13" dur="1" fill="hold">
                                          <p:stCondLst>
                                            <p:cond delay="0"/>
                                          </p:stCondLst>
                                        </p:cTn>
                                        <p:tgtEl>
                                          <p:spTgt spid="8"/>
                                        </p:tgtEl>
                                        <p:attrNameLst>
                                          <p:attrName>style.visibility</p:attrName>
                                        </p:attrNameLst>
                                      </p:cBhvr>
                                      <p:to>
                                        <p:strVal val="hidden"/>
                                      </p:to>
                                    </p:set>
                                  </p:childTnLst>
                                </p:cTn>
                              </p:par>
                            </p:childTnLst>
                          </p:cTn>
                        </p:par>
                        <p:par>
                          <p:cTn id="14" fill="hold">
                            <p:stCondLst>
                              <p:cond delay="1000"/>
                            </p:stCondLst>
                            <p:childTnLst>
                              <p:par>
                                <p:cTn id="15" presetID="1"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anose="02020603050405020304" pitchFamily="18" charset="0"/>
              </a:rPr>
              <a:t>Core Fibers</a:t>
            </a:r>
          </a:p>
        </p:txBody>
      </p:sp>
      <p:sp>
        <p:nvSpPr>
          <p:cNvPr id="7" name="Rectangle 6"/>
          <p:cNvSpPr/>
          <p:nvPr/>
        </p:nvSpPr>
        <p:spPr>
          <a:xfrm>
            <a:off x="2490402" y="2707648"/>
            <a:ext cx="1329210" cy="400110"/>
          </a:xfrm>
          <a:prstGeom prst="rect">
            <a:avLst/>
          </a:prstGeom>
        </p:spPr>
        <p:txBody>
          <a:bodyPr wrap="none">
            <a:spAutoFit/>
          </a:bodyPr>
          <a:lstStyle/>
          <a:p>
            <a:r>
              <a:rPr lang="en-US" sz="2000" dirty="0">
                <a:latin typeface="Times New Roman" charset="0"/>
                <a:ea typeface="Times New Roman" charset="0"/>
                <a:cs typeface="Times New Roman" charset="0"/>
              </a:rPr>
              <a:t>Core fibers</a:t>
            </a:r>
            <a:endParaRPr lang="en-US" sz="2000" dirty="0"/>
          </a:p>
        </p:txBody>
      </p:sp>
      <p:sp>
        <p:nvSpPr>
          <p:cNvPr id="10" name="Rectangle 9"/>
          <p:cNvSpPr/>
          <p:nvPr/>
        </p:nvSpPr>
        <p:spPr>
          <a:xfrm>
            <a:off x="8113184" y="2707648"/>
            <a:ext cx="1641796" cy="400110"/>
          </a:xfrm>
          <a:prstGeom prst="rect">
            <a:avLst/>
          </a:prstGeom>
        </p:spPr>
        <p:txBody>
          <a:bodyPr wrap="none">
            <a:spAutoFit/>
          </a:bodyPr>
          <a:lstStyle/>
          <a:p>
            <a:r>
              <a:rPr lang="en-US" sz="2000" dirty="0">
                <a:latin typeface="Times New Roman" charset="0"/>
                <a:ea typeface="Times New Roman" charset="0"/>
                <a:cs typeface="Times New Roman" charset="0"/>
              </a:rPr>
              <a:t>Regular fibers</a:t>
            </a:r>
            <a:endParaRPr lang="en-US" sz="2000" dirty="0"/>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5968" y="1829539"/>
            <a:ext cx="5008849" cy="809213"/>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614" y="1850172"/>
            <a:ext cx="5008849" cy="809213"/>
          </a:xfrm>
          <a:prstGeom prst="rect">
            <a:avLst/>
          </a:prstGeom>
        </p:spPr>
      </p:pic>
      <p:grpSp>
        <p:nvGrpSpPr>
          <p:cNvPr id="4" name="Group 3"/>
          <p:cNvGrpSpPr/>
          <p:nvPr/>
        </p:nvGrpSpPr>
        <p:grpSpPr>
          <a:xfrm>
            <a:off x="1318113" y="3551394"/>
            <a:ext cx="9977462" cy="1304925"/>
            <a:chOff x="1318113" y="3551394"/>
            <a:chExt cx="9977462" cy="1304925"/>
          </a:xfrm>
        </p:grpSpPr>
        <p:grpSp>
          <p:nvGrpSpPr>
            <p:cNvPr id="3" name="Group 2"/>
            <p:cNvGrpSpPr/>
            <p:nvPr/>
          </p:nvGrpSpPr>
          <p:grpSpPr>
            <a:xfrm>
              <a:off x="1318113" y="3717725"/>
              <a:ext cx="9977462" cy="1095375"/>
              <a:chOff x="1318113" y="3717725"/>
              <a:chExt cx="9977462" cy="1095375"/>
            </a:xfrm>
          </p:grpSpPr>
          <p:sp>
            <p:nvSpPr>
              <p:cNvPr id="8" name="Rectangle 7"/>
              <p:cNvSpPr/>
              <p:nvPr/>
            </p:nvSpPr>
            <p:spPr>
              <a:xfrm>
                <a:off x="9528745" y="4003802"/>
                <a:ext cx="1766830" cy="400110"/>
              </a:xfrm>
              <a:prstGeom prst="rect">
                <a:avLst/>
              </a:prstGeom>
            </p:spPr>
            <p:txBody>
              <a:bodyPr wrap="none">
                <a:spAutoFit/>
              </a:bodyPr>
              <a:lstStyle/>
              <a:p>
                <a:r>
                  <a:rPr lang="en-US" sz="2000" dirty="0">
                    <a:latin typeface="Times New Roman" charset="0"/>
                    <a:ea typeface="Times New Roman" charset="0"/>
                    <a:cs typeface="Times New Roman" charset="0"/>
                  </a:rPr>
                  <a:t>Core + Regular</a:t>
                </a:r>
                <a:endParaRPr lang="en-US" sz="2000" dirty="0"/>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113" y="3717725"/>
                <a:ext cx="8077200" cy="1095375"/>
              </a:xfrm>
              <a:prstGeom prst="rect">
                <a:avLst/>
              </a:prstGeom>
            </p:spPr>
          </p:pic>
        </p:gr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8113" y="3551394"/>
              <a:ext cx="8077200" cy="1304925"/>
            </a:xfrm>
            <a:prstGeom prst="rect">
              <a:avLst/>
            </a:prstGeom>
          </p:spPr>
        </p:pic>
      </p:grpSp>
    </p:spTree>
    <p:extLst>
      <p:ext uri="{BB962C8B-B14F-4D97-AF65-F5344CB8AC3E}">
        <p14:creationId xmlns:p14="http://schemas.microsoft.com/office/powerpoint/2010/main" val="115808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anose="02020603050405020304" pitchFamily="18" charset="0"/>
              </a:rPr>
              <a:t>Core Fibers</a:t>
            </a:r>
          </a:p>
        </p:txBody>
      </p:sp>
      <p:sp>
        <p:nvSpPr>
          <p:cNvPr id="7" name="Rectangle 6"/>
          <p:cNvSpPr/>
          <p:nvPr/>
        </p:nvSpPr>
        <p:spPr>
          <a:xfrm>
            <a:off x="2490402" y="2707648"/>
            <a:ext cx="1329210" cy="400110"/>
          </a:xfrm>
          <a:prstGeom prst="rect">
            <a:avLst/>
          </a:prstGeom>
        </p:spPr>
        <p:txBody>
          <a:bodyPr wrap="none">
            <a:spAutoFit/>
          </a:bodyPr>
          <a:lstStyle/>
          <a:p>
            <a:r>
              <a:rPr lang="en-US" sz="2000" dirty="0">
                <a:latin typeface="Times New Roman" charset="0"/>
                <a:ea typeface="Times New Roman" charset="0"/>
                <a:cs typeface="Times New Roman" charset="0"/>
              </a:rPr>
              <a:t>Core fibers</a:t>
            </a:r>
            <a:endParaRPr lang="en-US" sz="2000" dirty="0"/>
          </a:p>
        </p:txBody>
      </p:sp>
      <p:sp>
        <p:nvSpPr>
          <p:cNvPr id="9" name="Rectangle 8"/>
          <p:cNvSpPr/>
          <p:nvPr/>
        </p:nvSpPr>
        <p:spPr>
          <a:xfrm>
            <a:off x="9528745" y="5491275"/>
            <a:ext cx="1223412" cy="400110"/>
          </a:xfrm>
          <a:prstGeom prst="rect">
            <a:avLst/>
          </a:prstGeom>
        </p:spPr>
        <p:txBody>
          <a:bodyPr wrap="none">
            <a:spAutoFit/>
          </a:bodyPr>
          <a:lstStyle/>
          <a:p>
            <a:r>
              <a:rPr lang="en-US" sz="2000" dirty="0">
                <a:latin typeface="Times New Roman" charset="0"/>
                <a:ea typeface="Times New Roman" charset="0"/>
                <a:cs typeface="Times New Roman" charset="0"/>
              </a:rPr>
              <a:t>Reference</a:t>
            </a:r>
            <a:endParaRPr lang="en-US" sz="2000" dirty="0"/>
          </a:p>
        </p:txBody>
      </p:sp>
      <p:sp>
        <p:nvSpPr>
          <p:cNvPr id="10" name="Rectangle 9"/>
          <p:cNvSpPr/>
          <p:nvPr/>
        </p:nvSpPr>
        <p:spPr>
          <a:xfrm>
            <a:off x="8113184" y="2707648"/>
            <a:ext cx="1641796" cy="400110"/>
          </a:xfrm>
          <a:prstGeom prst="rect">
            <a:avLst/>
          </a:prstGeom>
        </p:spPr>
        <p:txBody>
          <a:bodyPr wrap="none">
            <a:spAutoFit/>
          </a:bodyPr>
          <a:lstStyle/>
          <a:p>
            <a:r>
              <a:rPr lang="en-US" sz="2000" dirty="0">
                <a:latin typeface="Times New Roman" charset="0"/>
                <a:ea typeface="Times New Roman" charset="0"/>
                <a:cs typeface="Times New Roman" charset="0"/>
              </a:rPr>
              <a:t>Regular fibers</a:t>
            </a:r>
            <a:endParaRPr lang="en-US" sz="2000" dirty="0"/>
          </a:p>
        </p:txBody>
      </p:sp>
      <p:grpSp>
        <p:nvGrpSpPr>
          <p:cNvPr id="12" name="Group 11"/>
          <p:cNvGrpSpPr/>
          <p:nvPr/>
        </p:nvGrpSpPr>
        <p:grpSpPr>
          <a:xfrm>
            <a:off x="880614" y="1829539"/>
            <a:ext cx="10624203" cy="829846"/>
            <a:chOff x="880614" y="1829539"/>
            <a:chExt cx="10624203" cy="829846"/>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5968" y="1829539"/>
              <a:ext cx="5008849" cy="809213"/>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614" y="1850172"/>
              <a:ext cx="5008849" cy="809213"/>
            </a:xfrm>
            <a:prstGeom prst="rect">
              <a:avLst/>
            </a:prstGeom>
          </p:spPr>
        </p:pic>
      </p:gr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6200" y="5143642"/>
            <a:ext cx="8077200" cy="1095375"/>
          </a:xfrm>
          <a:prstGeom prst="rect">
            <a:avLst/>
          </a:prstGeom>
        </p:spPr>
      </p:pic>
      <p:grpSp>
        <p:nvGrpSpPr>
          <p:cNvPr id="18" name="Group 17"/>
          <p:cNvGrpSpPr/>
          <p:nvPr/>
        </p:nvGrpSpPr>
        <p:grpSpPr>
          <a:xfrm>
            <a:off x="1318113" y="3551394"/>
            <a:ext cx="9977462" cy="1304925"/>
            <a:chOff x="1318113" y="3551394"/>
            <a:chExt cx="9977462" cy="1304925"/>
          </a:xfrm>
        </p:grpSpPr>
        <p:grpSp>
          <p:nvGrpSpPr>
            <p:cNvPr id="19" name="Group 18"/>
            <p:cNvGrpSpPr/>
            <p:nvPr/>
          </p:nvGrpSpPr>
          <p:grpSpPr>
            <a:xfrm>
              <a:off x="1318113" y="3717725"/>
              <a:ext cx="9977462" cy="1095375"/>
              <a:chOff x="1318113" y="3717725"/>
              <a:chExt cx="9977462" cy="1095375"/>
            </a:xfrm>
          </p:grpSpPr>
          <p:sp>
            <p:nvSpPr>
              <p:cNvPr id="21" name="Rectangle 20"/>
              <p:cNvSpPr/>
              <p:nvPr/>
            </p:nvSpPr>
            <p:spPr>
              <a:xfrm>
                <a:off x="9528745" y="4003802"/>
                <a:ext cx="1766830" cy="400110"/>
              </a:xfrm>
              <a:prstGeom prst="rect">
                <a:avLst/>
              </a:prstGeom>
            </p:spPr>
            <p:txBody>
              <a:bodyPr wrap="none">
                <a:spAutoFit/>
              </a:bodyPr>
              <a:lstStyle/>
              <a:p>
                <a:r>
                  <a:rPr lang="en-US" sz="2000" dirty="0">
                    <a:latin typeface="Times New Roman" charset="0"/>
                    <a:ea typeface="Times New Roman" charset="0"/>
                    <a:cs typeface="Times New Roman" charset="0"/>
                  </a:rPr>
                  <a:t>Core + Regular</a:t>
                </a:r>
                <a:endParaRPr lang="en-US" sz="2000" dirty="0"/>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113" y="3717725"/>
                <a:ext cx="8077200" cy="1095375"/>
              </a:xfrm>
              <a:prstGeom prst="rect">
                <a:avLst/>
              </a:prstGeom>
            </p:spPr>
          </p:pic>
        </p:gr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8113" y="3551394"/>
              <a:ext cx="8077200" cy="1304925"/>
            </a:xfrm>
            <a:prstGeom prst="rect">
              <a:avLst/>
            </a:prstGeom>
          </p:spPr>
        </p:pic>
      </p:grpSp>
      <p:sp>
        <p:nvSpPr>
          <p:cNvPr id="3" name="Rectangle 2"/>
          <p:cNvSpPr/>
          <p:nvPr/>
        </p:nvSpPr>
        <p:spPr>
          <a:xfrm>
            <a:off x="10017020" y="5768962"/>
            <a:ext cx="1470274" cy="307777"/>
          </a:xfrm>
          <a:prstGeom prst="rect">
            <a:avLst/>
          </a:prstGeom>
        </p:spPr>
        <p:txBody>
          <a:bodyPr wrap="none">
            <a:spAutoFit/>
          </a:bodyPr>
          <a:lstStyle/>
          <a:p>
            <a:r>
              <a:rPr lang="en-US" dirty="0">
                <a:latin typeface="Times New Roman" charset="0"/>
                <a:ea typeface="Times New Roman" charset="0"/>
                <a:cs typeface="Times New Roman" charset="0"/>
              </a:rPr>
              <a:t>[Zhao et al. 2016]</a:t>
            </a:r>
          </a:p>
        </p:txBody>
      </p:sp>
    </p:spTree>
    <p:extLst>
      <p:ext uri="{BB962C8B-B14F-4D97-AF65-F5344CB8AC3E}">
        <p14:creationId xmlns:p14="http://schemas.microsoft.com/office/powerpoint/2010/main" val="382129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anose="02020603050405020304" pitchFamily="18" charset="0"/>
              </a:rPr>
              <a:t>Overview</a:t>
            </a:r>
          </a:p>
        </p:txBody>
      </p:sp>
      <p:sp>
        <p:nvSpPr>
          <p:cNvPr id="5" name="TextBox 4"/>
          <p:cNvSpPr txBox="1"/>
          <p:nvPr/>
        </p:nvSpPr>
        <p:spPr>
          <a:xfrm>
            <a:off x="499547" y="1903238"/>
            <a:ext cx="2738250" cy="830997"/>
          </a:xfrm>
          <a:prstGeom prst="rect">
            <a:avLst/>
          </a:prstGeom>
          <a:noFill/>
        </p:spPr>
        <p:txBody>
          <a:bodyPr wrap="none" rtlCol="0">
            <a:spAutoFit/>
          </a:bodyPr>
          <a:lstStyle/>
          <a:p>
            <a:pPr algn="r"/>
            <a:r>
              <a:rPr lang="en-US" sz="2400" dirty="0">
                <a:solidFill>
                  <a:schemeClr val="tx1">
                    <a:alpha val="20000"/>
                  </a:schemeClr>
                </a:solidFill>
                <a:latin typeface="Times New Roman" charset="0"/>
                <a:ea typeface="Times New Roman" charset="0"/>
                <a:cs typeface="Times New Roman" charset="0"/>
              </a:rPr>
              <a:t>Modified Procedural</a:t>
            </a:r>
          </a:p>
          <a:p>
            <a:pPr algn="r"/>
            <a:r>
              <a:rPr lang="en-US" sz="2400" dirty="0">
                <a:solidFill>
                  <a:schemeClr val="tx1">
                    <a:alpha val="20000"/>
                  </a:schemeClr>
                </a:solidFill>
                <a:latin typeface="Times New Roman" charset="0"/>
                <a:ea typeface="Times New Roman" charset="0"/>
                <a:cs typeface="Times New Roman" charset="0"/>
              </a:rPr>
              <a:t>Yarn Model</a:t>
            </a:r>
          </a:p>
        </p:txBody>
      </p:sp>
      <p:sp>
        <p:nvSpPr>
          <p:cNvPr id="6" name="TextBox 5"/>
          <p:cNvSpPr txBox="1"/>
          <p:nvPr/>
        </p:nvSpPr>
        <p:spPr>
          <a:xfrm>
            <a:off x="3505567" y="2243907"/>
            <a:ext cx="1628972" cy="461665"/>
          </a:xfrm>
          <a:prstGeom prst="rect">
            <a:avLst/>
          </a:prstGeom>
          <a:noFill/>
        </p:spPr>
        <p:txBody>
          <a:bodyPr wrap="none" rtlCol="0">
            <a:spAutoFit/>
          </a:bodyPr>
          <a:lstStyle/>
          <a:p>
            <a:pPr algn="ctr"/>
            <a:r>
              <a:rPr lang="en-US" sz="2400" dirty="0">
                <a:solidFill>
                  <a:schemeClr val="tx1">
                    <a:alpha val="20000"/>
                  </a:schemeClr>
                </a:solidFill>
                <a:latin typeface="Times New Roman" charset="0"/>
                <a:ea typeface="Times New Roman" charset="0"/>
                <a:cs typeface="Times New Roman" charset="0"/>
              </a:rPr>
              <a:t>Core Fibers</a:t>
            </a:r>
          </a:p>
        </p:txBody>
      </p:sp>
      <p:sp>
        <p:nvSpPr>
          <p:cNvPr id="7" name="TextBox 6"/>
          <p:cNvSpPr txBox="1"/>
          <p:nvPr/>
        </p:nvSpPr>
        <p:spPr>
          <a:xfrm>
            <a:off x="5738534" y="2243908"/>
            <a:ext cx="748923" cy="461665"/>
          </a:xfrm>
          <a:prstGeom prst="rect">
            <a:avLst/>
          </a:prstGeom>
          <a:noFill/>
        </p:spPr>
        <p:txBody>
          <a:bodyPr wrap="none" rtlCol="0">
            <a:spAutoFit/>
          </a:bodyPr>
          <a:lstStyle/>
          <a:p>
            <a:pPr algn="ctr"/>
            <a:r>
              <a:rPr lang="en-US" sz="2400" dirty="0" err="1">
                <a:latin typeface="Times New Roman" charset="0"/>
                <a:ea typeface="Times New Roman" charset="0"/>
                <a:cs typeface="Times New Roman" charset="0"/>
              </a:rPr>
              <a:t>LoD</a:t>
            </a:r>
            <a:endParaRPr lang="en-US" sz="2400" dirty="0">
              <a:latin typeface="Times New Roman" charset="0"/>
              <a:ea typeface="Times New Roman" charset="0"/>
              <a:cs typeface="Times New Roman" charset="0"/>
            </a:endParaRPr>
          </a:p>
        </p:txBody>
      </p:sp>
      <p:sp>
        <p:nvSpPr>
          <p:cNvPr id="8" name="TextBox 7"/>
          <p:cNvSpPr txBox="1"/>
          <p:nvPr/>
        </p:nvSpPr>
        <p:spPr>
          <a:xfrm>
            <a:off x="7217141" y="2243908"/>
            <a:ext cx="1843774" cy="461665"/>
          </a:xfrm>
          <a:prstGeom prst="rect">
            <a:avLst/>
          </a:prstGeom>
          <a:noFill/>
        </p:spPr>
        <p:txBody>
          <a:bodyPr wrap="none" rtlCol="0">
            <a:spAutoFit/>
          </a:bodyPr>
          <a:lstStyle/>
          <a:p>
            <a:pPr algn="ctr"/>
            <a:r>
              <a:rPr lang="en-US" sz="2400" dirty="0">
                <a:solidFill>
                  <a:schemeClr val="tx1">
                    <a:alpha val="20000"/>
                  </a:schemeClr>
                </a:solidFill>
                <a:latin typeface="Times New Roman" charset="0"/>
                <a:ea typeface="Times New Roman" charset="0"/>
                <a:cs typeface="Times New Roman" charset="0"/>
              </a:rPr>
              <a:t>Self-shadows</a:t>
            </a:r>
          </a:p>
        </p:txBody>
      </p:sp>
      <p:sp>
        <p:nvSpPr>
          <p:cNvPr id="9" name="TextBox 8"/>
          <p:cNvSpPr txBox="1"/>
          <p:nvPr/>
        </p:nvSpPr>
        <p:spPr>
          <a:xfrm>
            <a:off x="9231452" y="2243907"/>
            <a:ext cx="2584362" cy="461665"/>
          </a:xfrm>
          <a:prstGeom prst="rect">
            <a:avLst/>
          </a:prstGeom>
          <a:noFill/>
        </p:spPr>
        <p:txBody>
          <a:bodyPr wrap="none" rtlCol="0">
            <a:spAutoFit/>
          </a:bodyPr>
          <a:lstStyle/>
          <a:p>
            <a:pPr algn="ctr"/>
            <a:r>
              <a:rPr lang="en-US" sz="2400" dirty="0">
                <a:solidFill>
                  <a:schemeClr val="tx1">
                    <a:alpha val="20000"/>
                  </a:schemeClr>
                </a:solidFill>
                <a:latin typeface="Times New Roman" charset="0"/>
                <a:ea typeface="Times New Roman" charset="0"/>
                <a:cs typeface="Times New Roman" charset="0"/>
              </a:rPr>
              <a:t>Ambient Occlusion</a:t>
            </a:r>
          </a:p>
        </p:txBody>
      </p:sp>
      <p:pic>
        <p:nvPicPr>
          <p:cNvPr id="10" name="Picture 9"/>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50000" r="8457"/>
          <a:stretch/>
        </p:blipFill>
        <p:spPr>
          <a:xfrm rot="16200000">
            <a:off x="710865" y="3759537"/>
            <a:ext cx="3355530" cy="1304925"/>
          </a:xfrm>
          <a:prstGeom prst="rect">
            <a:avLst/>
          </a:prstGeom>
        </p:spPr>
      </p:pic>
      <p:pic>
        <p:nvPicPr>
          <p:cNvPr id="12" name="Picture 11"/>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50000" r="8457"/>
          <a:stretch/>
        </p:blipFill>
        <p:spPr>
          <a:xfrm rot="16200000">
            <a:off x="2568521" y="3759539"/>
            <a:ext cx="3355530" cy="1304925"/>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42973" r="14545"/>
          <a:stretch/>
        </p:blipFill>
        <p:spPr>
          <a:xfrm>
            <a:off x="5134539" y="2734236"/>
            <a:ext cx="1803901" cy="3355529"/>
          </a:xfrm>
          <a:prstGeom prst="rect">
            <a:avLst/>
          </a:prstGeom>
        </p:spPr>
      </p:pic>
      <p:pic>
        <p:nvPicPr>
          <p:cNvPr id="14" name="Picture 13"/>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l="44316" r="17304"/>
          <a:stretch/>
        </p:blipFill>
        <p:spPr>
          <a:xfrm rot="16200000">
            <a:off x="8845868" y="3973822"/>
            <a:ext cx="3355530" cy="876356"/>
          </a:xfrm>
          <a:prstGeom prst="rect">
            <a:avLst/>
          </a:prstGeom>
        </p:spPr>
      </p:pic>
      <p:pic>
        <p:nvPicPr>
          <p:cNvPr id="15" name="Picture 14"/>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166778" y="2734236"/>
            <a:ext cx="2583580" cy="3355531"/>
          </a:xfrm>
          <a:prstGeom prst="rect">
            <a:avLst/>
          </a:prstGeom>
        </p:spPr>
      </p:pic>
    </p:spTree>
    <p:extLst>
      <p:ext uri="{BB962C8B-B14F-4D97-AF65-F5344CB8AC3E}">
        <p14:creationId xmlns:p14="http://schemas.microsoft.com/office/powerpoint/2010/main" val="571541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anose="02020603050405020304" pitchFamily="18" charset="0"/>
              </a:rPr>
              <a:t>Level-of-detail (</a:t>
            </a:r>
            <a:r>
              <a:rPr lang="en-US" dirty="0" err="1">
                <a:cs typeface="Times New Roman" panose="02020603050405020304" pitchFamily="18" charset="0"/>
              </a:rPr>
              <a:t>LoD</a:t>
            </a:r>
            <a:r>
              <a:rPr lang="en-US" dirty="0">
                <a:cs typeface="Times New Roman" panose="02020603050405020304" pitchFamily="18" charset="0"/>
              </a:rPr>
              <a:t>)</a:t>
            </a:r>
          </a:p>
        </p:txBody>
      </p:sp>
      <p:sp>
        <p:nvSpPr>
          <p:cNvPr id="3" name="Content Placeholder 2"/>
          <p:cNvSpPr txBox="1">
            <a:spLocks/>
          </p:cNvSpPr>
          <p:nvPr/>
        </p:nvSpPr>
        <p:spPr>
          <a:xfrm>
            <a:off x="838200" y="1825624"/>
            <a:ext cx="10069286" cy="46124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Times New Roman" charset="0"/>
                <a:ea typeface="Times New Roman" charset="0"/>
                <a:cs typeface="Times New Roman" charset="0"/>
              </a:rPr>
              <a:t>Use the screen-space width of a fiber to control </a:t>
            </a:r>
            <a:r>
              <a:rPr lang="en-US" dirty="0" err="1">
                <a:latin typeface="Times New Roman" charset="0"/>
                <a:ea typeface="Times New Roman" charset="0"/>
                <a:cs typeface="Times New Roman" charset="0"/>
              </a:rPr>
              <a:t>LoD</a:t>
            </a:r>
            <a:endParaRPr lang="en-US" dirty="0">
              <a:latin typeface="Times New Roman" charset="0"/>
              <a:ea typeface="Times New Roman" charset="0"/>
              <a:cs typeface="Times New Roman" charset="0"/>
            </a:endParaRPr>
          </a:p>
          <a:p>
            <a:pPr lvl="1"/>
            <a:r>
              <a:rPr lang="en-US" dirty="0">
                <a:latin typeface="Times New Roman" charset="0"/>
                <a:ea typeface="Times New Roman" charset="0"/>
                <a:cs typeface="Times New Roman" charset="0"/>
              </a:rPr>
              <a:t>number of fibers per yarn</a:t>
            </a:r>
          </a:p>
          <a:p>
            <a:pPr lvl="1"/>
            <a:r>
              <a:rPr lang="en-US" dirty="0">
                <a:latin typeface="Times New Roman" charset="0"/>
                <a:ea typeface="Times New Roman" charset="0"/>
                <a:cs typeface="Times New Roman" charset="0"/>
              </a:rPr>
              <a:t>number of subdivisions along each</a:t>
            </a:r>
          </a:p>
          <a:p>
            <a:pPr marL="457200" lvl="1" indent="0">
              <a:buNone/>
            </a:pPr>
            <a:r>
              <a:rPr lang="en-US" dirty="0">
                <a:latin typeface="Times New Roman" charset="0"/>
                <a:ea typeface="Times New Roman" charset="0"/>
                <a:cs typeface="Times New Roman" charset="0"/>
              </a:rPr>
              <a:t>   fiber curve</a:t>
            </a:r>
          </a:p>
          <a:p>
            <a:r>
              <a:rPr lang="en-US" dirty="0">
                <a:latin typeface="Times New Roman" charset="0"/>
                <a:ea typeface="Times New Roman" charset="0"/>
                <a:cs typeface="Times New Roman" charset="0"/>
              </a:rPr>
              <a:t>Yarn segments outside the view</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are discarded</a:t>
            </a:r>
          </a:p>
          <a:p>
            <a:pPr marL="0" indent="0">
              <a:buNone/>
            </a:pPr>
            <a:endParaRPr lang="en-US" dirty="0">
              <a:latin typeface="Times New Roman" charset="0"/>
              <a:ea typeface="Times New Roman" charset="0"/>
              <a:cs typeface="Times New Roman"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254045"/>
            <a:ext cx="5465590" cy="4319012"/>
          </a:xfrm>
          <a:prstGeom prst="rect">
            <a:avLst/>
          </a:prstGeom>
        </p:spPr>
      </p:pic>
      <p:sp>
        <p:nvSpPr>
          <p:cNvPr id="5" name="Rectangle 4"/>
          <p:cNvSpPr/>
          <p:nvPr/>
        </p:nvSpPr>
        <p:spPr>
          <a:xfrm>
            <a:off x="10811987" y="2433398"/>
            <a:ext cx="845103" cy="369332"/>
          </a:xfrm>
          <a:prstGeom prst="rect">
            <a:avLst/>
          </a:prstGeom>
        </p:spPr>
        <p:txBody>
          <a:bodyPr wrap="none">
            <a:spAutoFit/>
          </a:bodyPr>
          <a:lstStyle/>
          <a:p>
            <a:r>
              <a:rPr lang="en-US" sz="1800" dirty="0">
                <a:latin typeface="Times New Roman" charset="0"/>
                <a:ea typeface="Times New Roman" charset="0"/>
                <a:cs typeface="Times New Roman" charset="0"/>
              </a:rPr>
              <a:t>Fiber #</a:t>
            </a:r>
            <a:endParaRPr lang="en-US" sz="1800" dirty="0"/>
          </a:p>
        </p:txBody>
      </p:sp>
      <p:sp>
        <p:nvSpPr>
          <p:cNvPr id="6" name="Rectangle 5"/>
          <p:cNvSpPr/>
          <p:nvPr/>
        </p:nvSpPr>
        <p:spPr>
          <a:xfrm>
            <a:off x="9217113" y="6158475"/>
            <a:ext cx="559769" cy="338554"/>
          </a:xfrm>
          <a:prstGeom prst="rect">
            <a:avLst/>
          </a:prstGeom>
        </p:spPr>
        <p:txBody>
          <a:bodyPr wrap="none">
            <a:spAutoFit/>
          </a:bodyPr>
          <a:lstStyle/>
          <a:p>
            <a:r>
              <a:rPr lang="en-US" sz="1600" dirty="0" err="1">
                <a:latin typeface="Times New Roman" charset="0"/>
                <a:ea typeface="Times New Roman" charset="0"/>
                <a:cs typeface="Times New Roman" charset="0"/>
              </a:rPr>
              <a:t>LoD</a:t>
            </a:r>
            <a:endParaRPr lang="en-US" sz="1600" dirty="0">
              <a:latin typeface="Times New Roman" charset="0"/>
              <a:ea typeface="Times New Roman" charset="0"/>
              <a:cs typeface="Times New Roman" charset="0"/>
            </a:endParaRPr>
          </a:p>
        </p:txBody>
      </p:sp>
      <p:sp>
        <p:nvSpPr>
          <p:cNvPr id="7" name="Rectangle 6"/>
          <p:cNvSpPr/>
          <p:nvPr/>
        </p:nvSpPr>
        <p:spPr>
          <a:xfrm>
            <a:off x="6782868" y="6158475"/>
            <a:ext cx="861133" cy="338554"/>
          </a:xfrm>
          <a:prstGeom prst="rect">
            <a:avLst/>
          </a:prstGeom>
        </p:spPr>
        <p:txBody>
          <a:bodyPr wrap="none">
            <a:spAutoFit/>
          </a:bodyPr>
          <a:lstStyle/>
          <a:p>
            <a:r>
              <a:rPr lang="en-US" sz="1600" dirty="0">
                <a:latin typeface="Times New Roman" charset="0"/>
                <a:ea typeface="Times New Roman" charset="0"/>
                <a:cs typeface="Times New Roman" charset="0"/>
              </a:rPr>
              <a:t>No </a:t>
            </a:r>
            <a:r>
              <a:rPr lang="en-US" sz="1600" dirty="0" err="1">
                <a:latin typeface="Times New Roman" charset="0"/>
                <a:ea typeface="Times New Roman" charset="0"/>
                <a:cs typeface="Times New Roman" charset="0"/>
              </a:rPr>
              <a:t>LoD</a:t>
            </a:r>
            <a:endParaRPr lang="en-US" sz="1600" dirty="0">
              <a:latin typeface="Times New Roman" charset="0"/>
              <a:ea typeface="Times New Roman" charset="0"/>
              <a:cs typeface="Times New Roman" charset="0"/>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070" t="73608" r="90674" b="19407"/>
          <a:stretch/>
        </p:blipFill>
        <p:spPr>
          <a:xfrm>
            <a:off x="1176314" y="4553620"/>
            <a:ext cx="2081523" cy="1583416"/>
          </a:xfrm>
          <a:prstGeom prst="rect">
            <a:avLst/>
          </a:prstGeom>
          <a:ln w="9525">
            <a:solidFill>
              <a:schemeClr val="tx1"/>
            </a:solidFill>
          </a:ln>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43379" t="73608" r="49365" b="19407"/>
          <a:stretch/>
        </p:blipFill>
        <p:spPr>
          <a:xfrm>
            <a:off x="3515922" y="4553620"/>
            <a:ext cx="2081523" cy="1583416"/>
          </a:xfrm>
          <a:prstGeom prst="rect">
            <a:avLst/>
          </a:prstGeom>
          <a:ln w="9525">
            <a:solidFill>
              <a:schemeClr val="tx1"/>
            </a:solidFill>
          </a:ln>
        </p:spPr>
      </p:pic>
      <p:sp>
        <p:nvSpPr>
          <p:cNvPr id="11" name="Rectangle 10"/>
          <p:cNvSpPr/>
          <p:nvPr/>
        </p:nvSpPr>
        <p:spPr>
          <a:xfrm>
            <a:off x="4276798" y="6158975"/>
            <a:ext cx="559769" cy="338554"/>
          </a:xfrm>
          <a:prstGeom prst="rect">
            <a:avLst/>
          </a:prstGeom>
        </p:spPr>
        <p:txBody>
          <a:bodyPr wrap="none">
            <a:spAutoFit/>
          </a:bodyPr>
          <a:lstStyle/>
          <a:p>
            <a:r>
              <a:rPr lang="en-US" sz="1600" dirty="0" err="1">
                <a:latin typeface="Times New Roman" charset="0"/>
                <a:ea typeface="Times New Roman" charset="0"/>
                <a:cs typeface="Times New Roman" charset="0"/>
              </a:rPr>
              <a:t>LoD</a:t>
            </a:r>
            <a:endParaRPr lang="en-US" sz="1600" dirty="0">
              <a:latin typeface="Times New Roman" charset="0"/>
              <a:ea typeface="Times New Roman" charset="0"/>
              <a:cs typeface="Times New Roman" charset="0"/>
            </a:endParaRPr>
          </a:p>
        </p:txBody>
      </p:sp>
      <p:sp>
        <p:nvSpPr>
          <p:cNvPr id="12" name="Rectangle 11"/>
          <p:cNvSpPr/>
          <p:nvPr/>
        </p:nvSpPr>
        <p:spPr>
          <a:xfrm>
            <a:off x="1808950" y="6158975"/>
            <a:ext cx="861133" cy="338554"/>
          </a:xfrm>
          <a:prstGeom prst="rect">
            <a:avLst/>
          </a:prstGeom>
        </p:spPr>
        <p:txBody>
          <a:bodyPr wrap="none">
            <a:spAutoFit/>
          </a:bodyPr>
          <a:lstStyle/>
          <a:p>
            <a:r>
              <a:rPr lang="en-US" sz="1600" dirty="0">
                <a:latin typeface="Times New Roman" charset="0"/>
                <a:ea typeface="Times New Roman" charset="0"/>
                <a:cs typeface="Times New Roman" charset="0"/>
              </a:rPr>
              <a:t>No </a:t>
            </a:r>
            <a:r>
              <a:rPr lang="en-US" sz="1600" dirty="0" err="1">
                <a:latin typeface="Times New Roman" charset="0"/>
                <a:ea typeface="Times New Roman" charset="0"/>
                <a:cs typeface="Times New Roman" charset="0"/>
              </a:rPr>
              <a:t>LoD</a:t>
            </a:r>
            <a:endParaRPr lang="en-US" sz="1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471305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anose="02020603050405020304" pitchFamily="18" charset="0"/>
              </a:rPr>
              <a:t>Overview</a:t>
            </a:r>
          </a:p>
        </p:txBody>
      </p:sp>
      <p:sp>
        <p:nvSpPr>
          <p:cNvPr id="5" name="TextBox 4"/>
          <p:cNvSpPr txBox="1"/>
          <p:nvPr/>
        </p:nvSpPr>
        <p:spPr>
          <a:xfrm>
            <a:off x="499547" y="1903238"/>
            <a:ext cx="2738250" cy="830997"/>
          </a:xfrm>
          <a:prstGeom prst="rect">
            <a:avLst/>
          </a:prstGeom>
          <a:noFill/>
        </p:spPr>
        <p:txBody>
          <a:bodyPr wrap="none" rtlCol="0">
            <a:spAutoFit/>
          </a:bodyPr>
          <a:lstStyle/>
          <a:p>
            <a:pPr algn="r"/>
            <a:r>
              <a:rPr lang="en-US" sz="2400" dirty="0">
                <a:solidFill>
                  <a:schemeClr val="tx1">
                    <a:alpha val="20000"/>
                  </a:schemeClr>
                </a:solidFill>
                <a:latin typeface="Times New Roman" charset="0"/>
                <a:ea typeface="Times New Roman" charset="0"/>
                <a:cs typeface="Times New Roman" charset="0"/>
              </a:rPr>
              <a:t>Modified Procedural</a:t>
            </a:r>
          </a:p>
          <a:p>
            <a:pPr algn="r"/>
            <a:r>
              <a:rPr lang="en-US" sz="2400" dirty="0">
                <a:solidFill>
                  <a:schemeClr val="tx1">
                    <a:alpha val="20000"/>
                  </a:schemeClr>
                </a:solidFill>
                <a:latin typeface="Times New Roman" charset="0"/>
                <a:ea typeface="Times New Roman" charset="0"/>
                <a:cs typeface="Times New Roman" charset="0"/>
              </a:rPr>
              <a:t>Yarn Model</a:t>
            </a:r>
          </a:p>
        </p:txBody>
      </p:sp>
      <p:sp>
        <p:nvSpPr>
          <p:cNvPr id="6" name="TextBox 5"/>
          <p:cNvSpPr txBox="1"/>
          <p:nvPr/>
        </p:nvSpPr>
        <p:spPr>
          <a:xfrm>
            <a:off x="3505567" y="2243907"/>
            <a:ext cx="1628972" cy="461665"/>
          </a:xfrm>
          <a:prstGeom prst="rect">
            <a:avLst/>
          </a:prstGeom>
          <a:noFill/>
        </p:spPr>
        <p:txBody>
          <a:bodyPr wrap="none" rtlCol="0">
            <a:spAutoFit/>
          </a:bodyPr>
          <a:lstStyle/>
          <a:p>
            <a:pPr algn="ctr"/>
            <a:r>
              <a:rPr lang="en-US" sz="2400" dirty="0">
                <a:solidFill>
                  <a:schemeClr val="tx1">
                    <a:alpha val="20000"/>
                  </a:schemeClr>
                </a:solidFill>
                <a:latin typeface="Times New Roman" charset="0"/>
                <a:ea typeface="Times New Roman" charset="0"/>
                <a:cs typeface="Times New Roman" charset="0"/>
              </a:rPr>
              <a:t>Core Fibers</a:t>
            </a:r>
          </a:p>
        </p:txBody>
      </p:sp>
      <p:sp>
        <p:nvSpPr>
          <p:cNvPr id="7" name="TextBox 6"/>
          <p:cNvSpPr txBox="1"/>
          <p:nvPr/>
        </p:nvSpPr>
        <p:spPr>
          <a:xfrm>
            <a:off x="5738534" y="2243908"/>
            <a:ext cx="748923" cy="461665"/>
          </a:xfrm>
          <a:prstGeom prst="rect">
            <a:avLst/>
          </a:prstGeom>
          <a:noFill/>
        </p:spPr>
        <p:txBody>
          <a:bodyPr wrap="none" rtlCol="0">
            <a:spAutoFit/>
          </a:bodyPr>
          <a:lstStyle/>
          <a:p>
            <a:pPr algn="ctr"/>
            <a:r>
              <a:rPr lang="en-US" sz="2400" dirty="0" err="1">
                <a:solidFill>
                  <a:schemeClr val="tx1">
                    <a:alpha val="20000"/>
                  </a:schemeClr>
                </a:solidFill>
                <a:latin typeface="Times New Roman" charset="0"/>
                <a:ea typeface="Times New Roman" charset="0"/>
                <a:cs typeface="Times New Roman" charset="0"/>
              </a:rPr>
              <a:t>LoD</a:t>
            </a:r>
            <a:endParaRPr lang="en-US" sz="2400" dirty="0">
              <a:solidFill>
                <a:schemeClr val="tx1">
                  <a:alpha val="20000"/>
                </a:schemeClr>
              </a:solidFill>
              <a:latin typeface="Times New Roman" charset="0"/>
              <a:ea typeface="Times New Roman" charset="0"/>
              <a:cs typeface="Times New Roman" charset="0"/>
            </a:endParaRPr>
          </a:p>
        </p:txBody>
      </p:sp>
      <p:sp>
        <p:nvSpPr>
          <p:cNvPr id="8" name="TextBox 7"/>
          <p:cNvSpPr txBox="1"/>
          <p:nvPr/>
        </p:nvSpPr>
        <p:spPr>
          <a:xfrm>
            <a:off x="7217141" y="2243908"/>
            <a:ext cx="1843774" cy="461665"/>
          </a:xfrm>
          <a:prstGeom prst="rect">
            <a:avLst/>
          </a:prstGeom>
          <a:noFill/>
        </p:spPr>
        <p:txBody>
          <a:bodyPr wrap="none" rtlCol="0">
            <a:spAutoFit/>
          </a:bodyPr>
          <a:lstStyle/>
          <a:p>
            <a:pPr algn="ctr"/>
            <a:r>
              <a:rPr lang="en-US" sz="2400" dirty="0">
                <a:latin typeface="Times New Roman" charset="0"/>
                <a:ea typeface="Times New Roman" charset="0"/>
                <a:cs typeface="Times New Roman" charset="0"/>
              </a:rPr>
              <a:t>Self-shadows</a:t>
            </a:r>
          </a:p>
        </p:txBody>
      </p:sp>
      <p:sp>
        <p:nvSpPr>
          <p:cNvPr id="9" name="TextBox 8"/>
          <p:cNvSpPr txBox="1"/>
          <p:nvPr/>
        </p:nvSpPr>
        <p:spPr>
          <a:xfrm>
            <a:off x="9231452" y="2243907"/>
            <a:ext cx="2584362" cy="461665"/>
          </a:xfrm>
          <a:prstGeom prst="rect">
            <a:avLst/>
          </a:prstGeom>
          <a:noFill/>
        </p:spPr>
        <p:txBody>
          <a:bodyPr wrap="none" rtlCol="0">
            <a:spAutoFit/>
          </a:bodyPr>
          <a:lstStyle/>
          <a:p>
            <a:pPr algn="ctr"/>
            <a:r>
              <a:rPr lang="en-US" sz="2400" dirty="0">
                <a:solidFill>
                  <a:schemeClr val="tx1">
                    <a:alpha val="20000"/>
                  </a:schemeClr>
                </a:solidFill>
                <a:latin typeface="Times New Roman" charset="0"/>
                <a:ea typeface="Times New Roman" charset="0"/>
                <a:cs typeface="Times New Roman" charset="0"/>
              </a:rPr>
              <a:t>Ambient Occlusion</a:t>
            </a:r>
          </a:p>
        </p:txBody>
      </p:sp>
      <p:pic>
        <p:nvPicPr>
          <p:cNvPr id="10" name="Picture 9"/>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50000" r="8457"/>
          <a:stretch/>
        </p:blipFill>
        <p:spPr>
          <a:xfrm rot="16200000">
            <a:off x="710865" y="3759537"/>
            <a:ext cx="3355530" cy="1304925"/>
          </a:xfrm>
          <a:prstGeom prst="rect">
            <a:avLst/>
          </a:prstGeom>
        </p:spPr>
      </p:pic>
      <p:pic>
        <p:nvPicPr>
          <p:cNvPr id="12" name="Picture 11"/>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50000" r="8457"/>
          <a:stretch/>
        </p:blipFill>
        <p:spPr>
          <a:xfrm rot="16200000">
            <a:off x="2568521" y="3759539"/>
            <a:ext cx="3355530" cy="1304925"/>
          </a:xfrm>
          <a:prstGeom prst="rect">
            <a:avLst/>
          </a:prstGeom>
        </p:spPr>
      </p:pic>
      <p:pic>
        <p:nvPicPr>
          <p:cNvPr id="13" name="Picture 12"/>
          <p:cNvPicPr>
            <a:picLocks noChangeAspect="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l="42973" r="14545"/>
          <a:stretch/>
        </p:blipFill>
        <p:spPr>
          <a:xfrm>
            <a:off x="5134539" y="2734236"/>
            <a:ext cx="1803901" cy="3355529"/>
          </a:xfrm>
          <a:prstGeom prst="rect">
            <a:avLst/>
          </a:prstGeom>
        </p:spPr>
      </p:pic>
      <p:pic>
        <p:nvPicPr>
          <p:cNvPr id="14" name="Picture 13"/>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l="44316" r="17304"/>
          <a:stretch/>
        </p:blipFill>
        <p:spPr>
          <a:xfrm rot="16200000">
            <a:off x="8845868" y="3973822"/>
            <a:ext cx="3355530" cy="876356"/>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6778" y="2734236"/>
            <a:ext cx="2583580" cy="3355531"/>
          </a:xfrm>
          <a:prstGeom prst="rect">
            <a:avLst/>
          </a:prstGeom>
        </p:spPr>
      </p:pic>
    </p:spTree>
    <p:extLst>
      <p:ext uri="{BB962C8B-B14F-4D97-AF65-F5344CB8AC3E}">
        <p14:creationId xmlns:p14="http://schemas.microsoft.com/office/powerpoint/2010/main" val="2494995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anose="02020603050405020304" pitchFamily="18" charset="0"/>
              </a:rPr>
              <a:t>Self-shadows</a:t>
            </a:r>
          </a:p>
        </p:txBody>
      </p:sp>
      <p:sp>
        <p:nvSpPr>
          <p:cNvPr id="5" name="Content Placeholder 2"/>
          <p:cNvSpPr txBox="1">
            <a:spLocks/>
          </p:cNvSpPr>
          <p:nvPr/>
        </p:nvSpPr>
        <p:spPr>
          <a:xfrm>
            <a:off x="838201" y="1825624"/>
            <a:ext cx="5327210" cy="47569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Times New Roman" charset="0"/>
                <a:ea typeface="Times New Roman" charset="0"/>
                <a:cs typeface="Times New Roman" charset="0"/>
              </a:rPr>
              <a:t>Yarn-level self-shadows</a:t>
            </a:r>
          </a:p>
          <a:p>
            <a:pPr lvl="1"/>
            <a:r>
              <a:rPr lang="en-US" dirty="0">
                <a:latin typeface="Times New Roman" charset="0"/>
                <a:ea typeface="Times New Roman" charset="0"/>
                <a:cs typeface="Times New Roman" charset="0"/>
              </a:rPr>
              <a:t>Shadow map by rendering each yarn as thick tube</a:t>
            </a:r>
          </a:p>
          <a:p>
            <a:pPr lvl="1"/>
            <a:endParaRPr lang="en-US" dirty="0">
              <a:latin typeface="Times New Roman" charset="0"/>
              <a:ea typeface="Times New Roman" charset="0"/>
              <a:cs typeface="Times New Roman" charset="0"/>
            </a:endParaRPr>
          </a:p>
          <a:p>
            <a:pPr lvl="1"/>
            <a:endParaRPr lang="en-US" dirty="0">
              <a:latin typeface="Times New Roman" charset="0"/>
              <a:ea typeface="Times New Roman" charset="0"/>
              <a:cs typeface="Times New Roman" charset="0"/>
            </a:endParaRPr>
          </a:p>
          <a:p>
            <a:pPr marL="457200" lvl="1" indent="0">
              <a:buNone/>
            </a:pPr>
            <a:endParaRPr lang="en-US" dirty="0">
              <a:latin typeface="Times New Roman" charset="0"/>
              <a:ea typeface="Times New Roman" charset="0"/>
              <a:cs typeface="Times New Roman" charset="0"/>
            </a:endParaRPr>
          </a:p>
          <a:p>
            <a:r>
              <a:rPr lang="en-US" dirty="0">
                <a:latin typeface="Times New Roman" charset="0"/>
                <a:ea typeface="Times New Roman" charset="0"/>
                <a:cs typeface="Times New Roman" charset="0"/>
              </a:rPr>
              <a:t>Fiber-level self-shadows</a:t>
            </a:r>
          </a:p>
          <a:p>
            <a:pPr lvl="1"/>
            <a:r>
              <a:rPr lang="en-US" dirty="0">
                <a:latin typeface="Times New Roman" charset="0"/>
                <a:ea typeface="Times New Roman" charset="0"/>
                <a:cs typeface="Times New Roman" charset="0"/>
              </a:rPr>
              <a:t>Precompute self-shadow density on the 2D cross-section plane of the yarn</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2975" y="1414473"/>
            <a:ext cx="1955916" cy="254032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0943" y="1985468"/>
            <a:ext cx="3167204" cy="411353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2975" y="4042236"/>
            <a:ext cx="1955916" cy="2540326"/>
          </a:xfrm>
          <a:prstGeom prst="rect">
            <a:avLst/>
          </a:prstGeom>
        </p:spPr>
      </p:pic>
    </p:spTree>
    <p:extLst>
      <p:ext uri="{BB962C8B-B14F-4D97-AF65-F5344CB8AC3E}">
        <p14:creationId xmlns:p14="http://schemas.microsoft.com/office/powerpoint/2010/main" val="310464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609600" y="228601"/>
            <a:ext cx="9550400" cy="990203"/>
          </a:xfrm>
        </p:spPr>
        <p:txBody>
          <a:bodyPr/>
          <a:lstStyle/>
          <a:p>
            <a:r>
              <a:rPr lang="en-US" dirty="0">
                <a:cs typeface="Times New Roman" panose="02020603050405020304" pitchFamily="18" charset="0"/>
              </a:rPr>
              <a:t>Self-shadows</a:t>
            </a:r>
          </a:p>
        </p:txBody>
      </p:sp>
      <p:sp>
        <p:nvSpPr>
          <p:cNvPr id="28" name="Sun 27"/>
          <p:cNvSpPr/>
          <p:nvPr/>
        </p:nvSpPr>
        <p:spPr>
          <a:xfrm>
            <a:off x="978946" y="2237591"/>
            <a:ext cx="527125" cy="527125"/>
          </a:xfrm>
          <a:prstGeom prst="su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density_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86984" y="2764716"/>
            <a:ext cx="2452445" cy="2452445"/>
          </a:xfrm>
          <a:prstGeom prst="rect">
            <a:avLst/>
          </a:prstGeom>
        </p:spPr>
      </p:pic>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4613" y="2669760"/>
            <a:ext cx="4894342" cy="1936799"/>
          </a:xfrm>
          <a:prstGeom prst="rect">
            <a:avLst/>
          </a:prstGeom>
        </p:spPr>
      </p:pic>
      <p:grpSp>
        <p:nvGrpSpPr>
          <p:cNvPr id="38" name="Group 37"/>
          <p:cNvGrpSpPr/>
          <p:nvPr/>
        </p:nvGrpSpPr>
        <p:grpSpPr>
          <a:xfrm>
            <a:off x="5650104" y="2848187"/>
            <a:ext cx="1563248" cy="1001303"/>
            <a:chOff x="5587066" y="1872932"/>
            <a:chExt cx="1563248" cy="1001303"/>
          </a:xfrm>
        </p:grpSpPr>
        <p:cxnSp>
          <p:nvCxnSpPr>
            <p:cNvPr id="33" name="Straight Arrow Connector 32"/>
            <p:cNvCxnSpPr>
              <a:cxnSpLocks/>
            </p:cNvCxnSpPr>
            <p:nvPr/>
          </p:nvCxnSpPr>
          <p:spPr>
            <a:xfrm>
              <a:off x="5792241" y="2685661"/>
              <a:ext cx="1180059" cy="0"/>
            </a:xfrm>
            <a:prstGeom prst="straightConnector1">
              <a:avLst/>
            </a:prstGeom>
            <a:ln w="1905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cxnSpLocks/>
            </p:cNvCxnSpPr>
            <p:nvPr/>
          </p:nvCxnSpPr>
          <p:spPr>
            <a:xfrm>
              <a:off x="5792239" y="2874235"/>
              <a:ext cx="1180059" cy="0"/>
            </a:xfrm>
            <a:prstGeom prst="straightConnector1">
              <a:avLst/>
            </a:prstGeom>
            <a:ln w="1905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cxnSpLocks/>
            </p:cNvCxnSpPr>
            <p:nvPr/>
          </p:nvCxnSpPr>
          <p:spPr>
            <a:xfrm>
              <a:off x="5792239" y="2487092"/>
              <a:ext cx="1180059" cy="0"/>
            </a:xfrm>
            <a:prstGeom prst="straightConnector1">
              <a:avLst/>
            </a:prstGeom>
            <a:ln w="1905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5587066" y="1872932"/>
              <a:ext cx="1563248" cy="369332"/>
            </a:xfrm>
            <a:prstGeom prst="rect">
              <a:avLst/>
            </a:prstGeom>
          </p:spPr>
          <p:txBody>
            <a:bodyPr wrap="none">
              <a:spAutoFit/>
            </a:bodyPr>
            <a:lstStyle/>
            <a:p>
              <a:r>
                <a:rPr lang="en-US" sz="1800" dirty="0">
                  <a:solidFill>
                    <a:schemeClr val="accent6"/>
                  </a:solidFill>
                  <a:latin typeface="Times New Roman" charset="0"/>
                  <a:ea typeface="Times New Roman" charset="0"/>
                  <a:cs typeface="Times New Roman" charset="0"/>
                </a:rPr>
                <a:t>Light direction</a:t>
              </a:r>
              <a:endParaRPr lang="en-US" sz="1800" dirty="0">
                <a:solidFill>
                  <a:schemeClr val="accent6"/>
                </a:solidFill>
              </a:endParaRPr>
            </a:p>
          </p:txBody>
        </p:sp>
      </p:grpSp>
      <p:sp>
        <p:nvSpPr>
          <p:cNvPr id="37" name="Rectangle 36"/>
          <p:cNvSpPr/>
          <p:nvPr/>
        </p:nvSpPr>
        <p:spPr>
          <a:xfrm>
            <a:off x="7144611" y="3637517"/>
            <a:ext cx="5047387" cy="987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40" name="Rectangle 39"/>
          <p:cNvSpPr/>
          <p:nvPr/>
        </p:nvSpPr>
        <p:spPr>
          <a:xfrm>
            <a:off x="8768861" y="2185877"/>
            <a:ext cx="1798890" cy="461665"/>
          </a:xfrm>
          <a:prstGeom prst="rect">
            <a:avLst/>
          </a:prstGeom>
        </p:spPr>
        <p:txBody>
          <a:bodyPr wrap="none">
            <a:spAutoFit/>
          </a:bodyPr>
          <a:lstStyle/>
          <a:p>
            <a:r>
              <a:rPr lang="en-US" sz="2400" dirty="0">
                <a:latin typeface="Times New Roman" charset="0"/>
                <a:ea typeface="Times New Roman" charset="0"/>
                <a:cs typeface="Times New Roman" charset="0"/>
              </a:rPr>
              <a:t>Fiber density</a:t>
            </a:r>
            <a:endParaRPr lang="en-US" sz="2400" dirty="0"/>
          </a:p>
        </p:txBody>
      </p:sp>
      <p:sp>
        <p:nvSpPr>
          <p:cNvPr id="41" name="Rectangle 40"/>
          <p:cNvSpPr/>
          <p:nvPr/>
        </p:nvSpPr>
        <p:spPr>
          <a:xfrm>
            <a:off x="8324027" y="4606559"/>
            <a:ext cx="2688557" cy="461665"/>
          </a:xfrm>
          <a:prstGeom prst="rect">
            <a:avLst/>
          </a:prstGeom>
        </p:spPr>
        <p:txBody>
          <a:bodyPr wrap="none">
            <a:spAutoFit/>
          </a:bodyPr>
          <a:lstStyle/>
          <a:p>
            <a:r>
              <a:rPr lang="en-US" sz="2400" dirty="0">
                <a:latin typeface="Times New Roman" charset="0"/>
                <a:ea typeface="Times New Roman" charset="0"/>
                <a:cs typeface="Times New Roman" charset="0"/>
              </a:rPr>
              <a:t>Self-shadow density</a:t>
            </a:r>
            <a:endParaRPr lang="en-US" sz="2400" dirty="0"/>
          </a:p>
        </p:txBody>
      </p:sp>
      <p:grpSp>
        <p:nvGrpSpPr>
          <p:cNvPr id="50" name="Group 49"/>
          <p:cNvGrpSpPr/>
          <p:nvPr/>
        </p:nvGrpSpPr>
        <p:grpSpPr>
          <a:xfrm>
            <a:off x="7167376" y="2678715"/>
            <a:ext cx="4840406" cy="951118"/>
            <a:chOff x="7167376" y="2678715"/>
            <a:chExt cx="4840406" cy="951118"/>
          </a:xfrm>
        </p:grpSpPr>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7376" y="2678715"/>
              <a:ext cx="949214" cy="949214"/>
            </a:xfrm>
            <a:prstGeom prst="rect">
              <a:avLst/>
            </a:prstGeom>
          </p:spPr>
        </p:pic>
        <p:pic>
          <p:nvPicPr>
            <p:cNvPr id="43" name="Picture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7372" y="2678715"/>
              <a:ext cx="949214" cy="949214"/>
            </a:xfrm>
            <a:prstGeom prst="rect">
              <a:avLst/>
            </a:prstGeom>
          </p:spPr>
        </p:pic>
        <p:pic>
          <p:nvPicPr>
            <p:cNvPr id="47" name="Picture 4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68491" y="2690542"/>
              <a:ext cx="939291" cy="939291"/>
            </a:xfrm>
            <a:prstGeom prst="rect">
              <a:avLst/>
            </a:prstGeom>
          </p:spPr>
        </p:pic>
        <p:pic>
          <p:nvPicPr>
            <p:cNvPr id="48" name="Picture 4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11030" y="2678715"/>
              <a:ext cx="949214" cy="949214"/>
            </a:xfrm>
            <a:prstGeom prst="rect">
              <a:avLst/>
            </a:prstGeom>
          </p:spPr>
        </p:pic>
        <p:pic>
          <p:nvPicPr>
            <p:cNvPr id="49" name="Picture 4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95079" y="2679766"/>
              <a:ext cx="942449" cy="942449"/>
            </a:xfrm>
            <a:prstGeom prst="rect">
              <a:avLst/>
            </a:prstGeom>
          </p:spPr>
        </p:pic>
      </p:grpSp>
    </p:spTree>
    <p:extLst>
      <p:ext uri="{BB962C8B-B14F-4D97-AF65-F5344CB8AC3E}">
        <p14:creationId xmlns:p14="http://schemas.microsoft.com/office/powerpoint/2010/main" val="190045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grpId="0" nodeType="clickEffect">
                                  <p:stCondLst>
                                    <p:cond delay="0"/>
                                  </p:stCondLst>
                                  <p:childTnLst>
                                    <p:animMotion origin="layout" path="M 2.70833E-6 -1.85185E-6 C 0.06888 -0.16134 0.19804 -0.19491 0.2888 -0.07338 C 0.37955 0.04908 0.39857 0.27986 0.32955 0.44213 C 0.26054 0.60347 0.13112 0.63565 0.03984 0.51366 C -0.05078 0.39167 -0.0681 0.16296 2.70833E-6 -1.85185E-6 Z " pathEditMode="relative" rAng="18420000" ptsTypes="AAAAA">
                                      <p:cBhvr>
                                        <p:cTn id="6" dur="3000" spd="-100000" fill="hold"/>
                                        <p:tgtEl>
                                          <p:spTgt spid="28"/>
                                        </p:tgtEl>
                                        <p:attrNameLst>
                                          <p:attrName>ppt_x</p:attrName>
                                          <p:attrName>ppt_y</p:attrName>
                                        </p:attrNameLst>
                                      </p:cBhvr>
                                      <p:rCtr x="16484" y="22083"/>
                                    </p:animMotion>
                                  </p:childTnLst>
                                </p:cTn>
                              </p:par>
                              <p:par>
                                <p:cTn id="7" presetID="2" presetClass="mediacall" presetSubtype="0" fill="hold" nodeType="withEffect">
                                  <p:stCondLst>
                                    <p:cond delay="0"/>
                                  </p:stCondLst>
                                  <p:childTnLst>
                                    <p:cmd type="call" cmd="togglePause">
                                      <p:cBhvr>
                                        <p:cTn id="8" dur="1" fill="hold"/>
                                        <p:tgtEl>
                                          <p:spTgt spid="29"/>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29"/>
                </p:tgtEl>
              </p:cMediaNode>
            </p:video>
          </p:childTnLst>
        </p:cTn>
      </p:par>
    </p:tnLst>
    <p:bldLst>
      <p:bldP spid="28" grpId="0" animBg="1"/>
      <p:bldP spid="37" grpId="0" animBg="1"/>
      <p:bldP spid="40" grpId="0"/>
      <p:bldP spid="4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anose="02020603050405020304" pitchFamily="18" charset="0"/>
              </a:rPr>
              <a:t>Self-shadows</a:t>
            </a:r>
          </a:p>
        </p:txBody>
      </p:sp>
      <p:sp>
        <p:nvSpPr>
          <p:cNvPr id="13" name="Oval 12"/>
          <p:cNvSpPr/>
          <p:nvPr/>
        </p:nvSpPr>
        <p:spPr>
          <a:xfrm>
            <a:off x="709326" y="1552401"/>
            <a:ext cx="4872996" cy="4872996"/>
          </a:xfrm>
          <a:prstGeom prst="ellipse">
            <a:avLst/>
          </a:prstGeom>
          <a:noFill/>
          <a:ln w="127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3121798" y="3929659"/>
            <a:ext cx="55514" cy="5551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4248688" y="2231310"/>
            <a:ext cx="192909" cy="192909"/>
          </a:xfrm>
          <a:prstGeom prst="ellipse">
            <a:avLst/>
          </a:prstGeom>
          <a:noFill/>
          <a:ln>
            <a:solidFill>
              <a:schemeClr val="tx1">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4316111" y="2302835"/>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9" name="Group 58"/>
          <p:cNvGrpSpPr/>
          <p:nvPr/>
        </p:nvGrpSpPr>
        <p:grpSpPr>
          <a:xfrm>
            <a:off x="4387932" y="2032207"/>
            <a:ext cx="362104" cy="405651"/>
            <a:chOff x="3077733" y="426618"/>
            <a:chExt cx="362104" cy="405651"/>
          </a:xfrm>
        </p:grpSpPr>
        <p:sp>
          <p:nvSpPr>
            <p:cNvPr id="61" name="TextBox 60"/>
            <p:cNvSpPr txBox="1"/>
            <p:nvPr/>
          </p:nvSpPr>
          <p:spPr>
            <a:xfrm>
              <a:off x="3077733" y="426618"/>
              <a:ext cx="316112" cy="400110"/>
            </a:xfrm>
            <a:prstGeom prst="rect">
              <a:avLst/>
            </a:prstGeom>
            <a:noFill/>
          </p:spPr>
          <p:txBody>
            <a:bodyPr wrap="none" rtlCol="0">
              <a:spAutoFit/>
            </a:bodyPr>
            <a:lstStyle/>
            <a:p>
              <a:r>
                <a:rPr lang="en-US" sz="2000" b="1" dirty="0">
                  <a:latin typeface="LM Roman 10" pitchFamily="50" charset="0"/>
                  <a:cs typeface="Times New Roman" panose="02020603050405020304" pitchFamily="18" charset="0"/>
                </a:rPr>
                <a:t>c</a:t>
              </a:r>
            </a:p>
          </p:txBody>
        </p:sp>
        <p:sp>
          <p:nvSpPr>
            <p:cNvPr id="62" name="TextBox 61"/>
            <p:cNvSpPr txBox="1"/>
            <p:nvPr/>
          </p:nvSpPr>
          <p:spPr>
            <a:xfrm>
              <a:off x="3208683" y="555270"/>
              <a:ext cx="231154" cy="276999"/>
            </a:xfrm>
            <a:prstGeom prst="rect">
              <a:avLst/>
            </a:prstGeom>
            <a:noFill/>
          </p:spPr>
          <p:txBody>
            <a:bodyPr wrap="none" rtlCol="0">
              <a:spAutoFit/>
            </a:bodyPr>
            <a:lstStyle/>
            <a:p>
              <a:r>
                <a:rPr lang="en-US" sz="1200" i="1" dirty="0" err="1">
                  <a:latin typeface="LM Roman 10" pitchFamily="50" charset="0"/>
                  <a:cs typeface="Times New Roman" panose="02020603050405020304" pitchFamily="18" charset="0"/>
                </a:rPr>
                <a:t>i</a:t>
              </a:r>
              <a:endParaRPr lang="en-US" sz="1200" i="1" dirty="0">
                <a:latin typeface="LM Roman 10" pitchFamily="50" charset="0"/>
                <a:cs typeface="Times New Roman" panose="02020603050405020304" pitchFamily="18" charset="0"/>
              </a:endParaRPr>
            </a:p>
          </p:txBody>
        </p:sp>
      </p:grpSp>
      <p:sp>
        <p:nvSpPr>
          <p:cNvPr id="67" name="Rectangle 66"/>
          <p:cNvSpPr/>
          <p:nvPr/>
        </p:nvSpPr>
        <p:spPr>
          <a:xfrm>
            <a:off x="184021" y="1404671"/>
            <a:ext cx="2018501" cy="461665"/>
          </a:xfrm>
          <a:prstGeom prst="rect">
            <a:avLst/>
          </a:prstGeom>
        </p:spPr>
        <p:txBody>
          <a:bodyPr wrap="none">
            <a:spAutoFit/>
          </a:bodyPr>
          <a:lstStyle/>
          <a:p>
            <a:r>
              <a:rPr lang="en-US" sz="2400" dirty="0">
                <a:solidFill>
                  <a:schemeClr val="accent6"/>
                </a:solidFill>
                <a:latin typeface="Times New Roman" charset="0"/>
                <a:ea typeface="Times New Roman" charset="0"/>
                <a:cs typeface="Times New Roman" charset="0"/>
              </a:rPr>
              <a:t>Light direction</a:t>
            </a:r>
            <a:endParaRPr lang="en-US" sz="2400" dirty="0">
              <a:solidFill>
                <a:schemeClr val="accent6"/>
              </a:solidFill>
            </a:endParaRPr>
          </a:p>
        </p:txBody>
      </p:sp>
      <p:sp>
        <p:nvSpPr>
          <p:cNvPr id="68" name="Arc 67"/>
          <p:cNvSpPr/>
          <p:nvPr/>
        </p:nvSpPr>
        <p:spPr>
          <a:xfrm>
            <a:off x="2651719" y="3407372"/>
            <a:ext cx="966390" cy="966390"/>
          </a:xfrm>
          <a:prstGeom prst="arc">
            <a:avLst>
              <a:gd name="adj1" fmla="val 15175924"/>
              <a:gd name="adj2" fmla="val 17779112"/>
            </a:avLst>
          </a:prstGeom>
          <a:ln w="635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1" name="Group 70"/>
          <p:cNvGrpSpPr/>
          <p:nvPr/>
        </p:nvGrpSpPr>
        <p:grpSpPr>
          <a:xfrm>
            <a:off x="7055006" y="1271265"/>
            <a:ext cx="5047387" cy="1936800"/>
            <a:chOff x="7170834" y="2841000"/>
            <a:chExt cx="5047387" cy="193680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0834" y="2841001"/>
              <a:ext cx="4894342" cy="1936799"/>
            </a:xfrm>
            <a:prstGeom prst="rect">
              <a:avLst/>
            </a:prstGeom>
          </p:spPr>
        </p:pic>
        <p:sp>
          <p:nvSpPr>
            <p:cNvPr id="69" name="Rectangle 68"/>
            <p:cNvSpPr/>
            <p:nvPr/>
          </p:nvSpPr>
          <p:spPr>
            <a:xfrm>
              <a:off x="7170834" y="2841000"/>
              <a:ext cx="5047387" cy="987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70" name="Straight Arrow Connector 69"/>
          <p:cNvCxnSpPr>
            <a:cxnSpLocks/>
          </p:cNvCxnSpPr>
          <p:nvPr/>
        </p:nvCxnSpPr>
        <p:spPr>
          <a:xfrm>
            <a:off x="5792241" y="2685661"/>
            <a:ext cx="1180059" cy="0"/>
          </a:xfrm>
          <a:prstGeom prst="straightConnector1">
            <a:avLst/>
          </a:prstGeom>
          <a:ln w="1905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cxnSpLocks/>
          </p:cNvCxnSpPr>
          <p:nvPr/>
        </p:nvCxnSpPr>
        <p:spPr>
          <a:xfrm>
            <a:off x="5792239" y="2874235"/>
            <a:ext cx="1180059" cy="0"/>
          </a:xfrm>
          <a:prstGeom prst="straightConnector1">
            <a:avLst/>
          </a:prstGeom>
          <a:ln w="1905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cxnSpLocks/>
          </p:cNvCxnSpPr>
          <p:nvPr/>
        </p:nvCxnSpPr>
        <p:spPr>
          <a:xfrm>
            <a:off x="5792239" y="2487092"/>
            <a:ext cx="1180059" cy="0"/>
          </a:xfrm>
          <a:prstGeom prst="straightConnector1">
            <a:avLst/>
          </a:prstGeom>
          <a:ln w="1905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5" name="Rectangle 74"/>
          <p:cNvSpPr/>
          <p:nvPr/>
        </p:nvSpPr>
        <p:spPr>
          <a:xfrm>
            <a:off x="5587066" y="1872932"/>
            <a:ext cx="1563248" cy="369332"/>
          </a:xfrm>
          <a:prstGeom prst="rect">
            <a:avLst/>
          </a:prstGeom>
        </p:spPr>
        <p:txBody>
          <a:bodyPr wrap="none">
            <a:spAutoFit/>
          </a:bodyPr>
          <a:lstStyle/>
          <a:p>
            <a:r>
              <a:rPr lang="en-US" sz="1800" dirty="0">
                <a:solidFill>
                  <a:schemeClr val="accent6"/>
                </a:solidFill>
                <a:latin typeface="Times New Roman" charset="0"/>
                <a:ea typeface="Times New Roman" charset="0"/>
                <a:cs typeface="Times New Roman" charset="0"/>
              </a:rPr>
              <a:t>Light direction</a:t>
            </a:r>
            <a:endParaRPr lang="en-US" sz="1800" dirty="0">
              <a:solidFill>
                <a:schemeClr val="accent6"/>
              </a:solidFill>
            </a:endParaRPr>
          </a:p>
        </p:txBody>
      </p:sp>
      <p:grpSp>
        <p:nvGrpSpPr>
          <p:cNvPr id="82" name="Group 81"/>
          <p:cNvGrpSpPr/>
          <p:nvPr/>
        </p:nvGrpSpPr>
        <p:grpSpPr>
          <a:xfrm>
            <a:off x="758516" y="1650273"/>
            <a:ext cx="4992369" cy="4469437"/>
            <a:chOff x="7260573" y="1718390"/>
            <a:chExt cx="4992369" cy="4469437"/>
          </a:xfrm>
        </p:grpSpPr>
        <p:sp>
          <p:nvSpPr>
            <p:cNvPr id="79" name="Oval 78"/>
            <p:cNvSpPr/>
            <p:nvPr/>
          </p:nvSpPr>
          <p:spPr>
            <a:xfrm rot="1261143">
              <a:off x="8316046" y="1718390"/>
              <a:ext cx="3555806" cy="2402604"/>
            </a:xfrm>
            <a:prstGeom prst="ellipse">
              <a:avLst/>
            </a:prstGeom>
            <a:no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80" name="Oval 79"/>
            <p:cNvSpPr/>
            <p:nvPr/>
          </p:nvSpPr>
          <p:spPr>
            <a:xfrm rot="19111974">
              <a:off x="8697136" y="3785223"/>
              <a:ext cx="3555806" cy="2402604"/>
            </a:xfrm>
            <a:prstGeom prst="ellipse">
              <a:avLst/>
            </a:prstGeom>
            <a:no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81" name="Oval 80"/>
            <p:cNvSpPr/>
            <p:nvPr/>
          </p:nvSpPr>
          <p:spPr>
            <a:xfrm rot="4614525">
              <a:off x="6683972" y="3127321"/>
              <a:ext cx="3555806" cy="2402604"/>
            </a:xfrm>
            <a:prstGeom prst="ellipse">
              <a:avLst/>
            </a:prstGeom>
            <a:no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cxnSp>
        <p:nvCxnSpPr>
          <p:cNvPr id="84" name="Straight Arrow Connector 83"/>
          <p:cNvCxnSpPr>
            <a:cxnSpLocks/>
          </p:cNvCxnSpPr>
          <p:nvPr/>
        </p:nvCxnSpPr>
        <p:spPr>
          <a:xfrm>
            <a:off x="2221896" y="1391305"/>
            <a:ext cx="938648" cy="2560948"/>
          </a:xfrm>
          <a:prstGeom prst="straightConnector1">
            <a:avLst/>
          </a:prstGeom>
          <a:ln w="635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9017545" y="2231650"/>
            <a:ext cx="969264" cy="9658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Picture 8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510" y="3686374"/>
            <a:ext cx="2687272" cy="2687272"/>
          </a:xfrm>
          <a:prstGeom prst="rect">
            <a:avLst/>
          </a:prstGeom>
        </p:spPr>
      </p:pic>
      <p:grpSp>
        <p:nvGrpSpPr>
          <p:cNvPr id="100" name="Group 99"/>
          <p:cNvGrpSpPr/>
          <p:nvPr/>
        </p:nvGrpSpPr>
        <p:grpSpPr>
          <a:xfrm>
            <a:off x="8482289" y="4057680"/>
            <a:ext cx="433925" cy="405651"/>
            <a:chOff x="6275645" y="4142272"/>
            <a:chExt cx="433925" cy="405651"/>
          </a:xfrm>
        </p:grpSpPr>
        <p:sp>
          <p:nvSpPr>
            <p:cNvPr id="96" name="Oval 95"/>
            <p:cNvSpPr/>
            <p:nvPr/>
          </p:nvSpPr>
          <p:spPr>
            <a:xfrm>
              <a:off x="6275645" y="4412900"/>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7" name="Group 96"/>
            <p:cNvGrpSpPr/>
            <p:nvPr/>
          </p:nvGrpSpPr>
          <p:grpSpPr>
            <a:xfrm>
              <a:off x="6347466" y="4142272"/>
              <a:ext cx="362104" cy="405651"/>
              <a:chOff x="3077733" y="426618"/>
              <a:chExt cx="362104" cy="405651"/>
            </a:xfrm>
          </p:grpSpPr>
          <p:sp>
            <p:nvSpPr>
              <p:cNvPr id="98" name="TextBox 97"/>
              <p:cNvSpPr txBox="1"/>
              <p:nvPr/>
            </p:nvSpPr>
            <p:spPr>
              <a:xfrm>
                <a:off x="3077733" y="426618"/>
                <a:ext cx="316112" cy="400110"/>
              </a:xfrm>
              <a:prstGeom prst="rect">
                <a:avLst/>
              </a:prstGeom>
              <a:noFill/>
            </p:spPr>
            <p:txBody>
              <a:bodyPr wrap="none" rtlCol="0">
                <a:spAutoFit/>
              </a:bodyPr>
              <a:lstStyle/>
              <a:p>
                <a:r>
                  <a:rPr lang="en-US" sz="2000" b="1" dirty="0">
                    <a:latin typeface="LM Roman 10" pitchFamily="50" charset="0"/>
                    <a:cs typeface="Times New Roman" panose="02020603050405020304" pitchFamily="18" charset="0"/>
                  </a:rPr>
                  <a:t>c</a:t>
                </a:r>
              </a:p>
            </p:txBody>
          </p:sp>
          <p:sp>
            <p:nvSpPr>
              <p:cNvPr id="99" name="TextBox 98"/>
              <p:cNvSpPr txBox="1"/>
              <p:nvPr/>
            </p:nvSpPr>
            <p:spPr>
              <a:xfrm>
                <a:off x="3208683" y="555270"/>
                <a:ext cx="231154" cy="276999"/>
              </a:xfrm>
              <a:prstGeom prst="rect">
                <a:avLst/>
              </a:prstGeom>
              <a:noFill/>
            </p:spPr>
            <p:txBody>
              <a:bodyPr wrap="none" rtlCol="0">
                <a:spAutoFit/>
              </a:bodyPr>
              <a:lstStyle/>
              <a:p>
                <a:r>
                  <a:rPr lang="en-US" sz="1200" i="1" dirty="0" err="1">
                    <a:latin typeface="LM Roman 10" pitchFamily="50" charset="0"/>
                    <a:cs typeface="Times New Roman" panose="02020603050405020304" pitchFamily="18" charset="0"/>
                  </a:rPr>
                  <a:t>i</a:t>
                </a:r>
                <a:endParaRPr lang="en-US" sz="1200" i="1" dirty="0">
                  <a:latin typeface="LM Roman 10" pitchFamily="50" charset="0"/>
                  <a:cs typeface="Times New Roman" panose="02020603050405020304" pitchFamily="18" charset="0"/>
                </a:endParaRPr>
              </a:p>
            </p:txBody>
          </p:sp>
        </p:grpSp>
      </p:grpSp>
      <p:cxnSp>
        <p:nvCxnSpPr>
          <p:cNvPr id="104" name="Straight Arrow Connector 103"/>
          <p:cNvCxnSpPr>
            <a:cxnSpLocks/>
          </p:cNvCxnSpPr>
          <p:nvPr/>
        </p:nvCxnSpPr>
        <p:spPr>
          <a:xfrm>
            <a:off x="7519193" y="6434865"/>
            <a:ext cx="1180059" cy="0"/>
          </a:xfrm>
          <a:prstGeom prst="straightConnector1">
            <a:avLst/>
          </a:prstGeom>
          <a:ln w="1905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1" name="Rectangle 110"/>
          <p:cNvSpPr/>
          <p:nvPr/>
        </p:nvSpPr>
        <p:spPr>
          <a:xfrm>
            <a:off x="7507676" y="6416162"/>
            <a:ext cx="1563248" cy="369332"/>
          </a:xfrm>
          <a:prstGeom prst="rect">
            <a:avLst/>
          </a:prstGeom>
        </p:spPr>
        <p:txBody>
          <a:bodyPr wrap="none">
            <a:spAutoFit/>
          </a:bodyPr>
          <a:lstStyle/>
          <a:p>
            <a:r>
              <a:rPr lang="en-US" sz="1800" dirty="0">
                <a:solidFill>
                  <a:schemeClr val="accent6"/>
                </a:solidFill>
                <a:latin typeface="Times New Roman" charset="0"/>
                <a:ea typeface="Times New Roman" charset="0"/>
                <a:cs typeface="Times New Roman" charset="0"/>
              </a:rPr>
              <a:t>Light direction</a:t>
            </a:r>
            <a:endParaRPr lang="en-US" sz="1800" dirty="0">
              <a:solidFill>
                <a:schemeClr val="accent6"/>
              </a:solidFill>
            </a:endParaRPr>
          </a:p>
        </p:txBody>
      </p:sp>
      <p:cxnSp>
        <p:nvCxnSpPr>
          <p:cNvPr id="112" name="Straight Arrow Connector 111"/>
          <p:cNvCxnSpPr>
            <a:cxnSpLocks/>
            <a:endCxn id="79" idx="0"/>
          </p:cNvCxnSpPr>
          <p:nvPr/>
        </p:nvCxnSpPr>
        <p:spPr>
          <a:xfrm flipV="1">
            <a:off x="3159419" y="1730206"/>
            <a:ext cx="863354" cy="2210898"/>
          </a:xfrm>
          <a:prstGeom prst="straightConnector1">
            <a:avLst/>
          </a:prstGeom>
          <a:ln w="190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440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animBg="1"/>
      <p:bldP spid="75" grpId="0"/>
      <p:bldP spid="85" grpId="0" animBg="1"/>
      <p:bldP spid="1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 Works</a:t>
            </a:r>
          </a:p>
        </p:txBody>
      </p:sp>
      <p:pic>
        <p:nvPicPr>
          <p:cNvPr id="3"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8504" y="2306782"/>
            <a:ext cx="2468880" cy="246888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2152" y="2303392"/>
            <a:ext cx="2468880" cy="246888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5712" y="2303392"/>
            <a:ext cx="2468880" cy="2487167"/>
          </a:xfrm>
          <a:prstGeom prst="rect">
            <a:avLst/>
          </a:prstGeom>
        </p:spPr>
      </p:pic>
      <p:sp>
        <p:nvSpPr>
          <p:cNvPr id="6" name="TextBox 5"/>
          <p:cNvSpPr txBox="1"/>
          <p:nvPr/>
        </p:nvSpPr>
        <p:spPr>
          <a:xfrm>
            <a:off x="6339364" y="5635986"/>
            <a:ext cx="5572696" cy="707886"/>
          </a:xfrm>
          <a:prstGeom prst="rect">
            <a:avLst/>
          </a:prstGeom>
          <a:noFill/>
        </p:spPr>
        <p:txBody>
          <a:bodyPr wrap="square" rtlCol="0">
            <a:spAutoFit/>
          </a:bodyPr>
          <a:lstStyle/>
          <a:p>
            <a:pPr marL="457200" indent="-457200">
              <a:buFont typeface="Arial" charset="0"/>
              <a:buChar char="•"/>
            </a:pPr>
            <a:r>
              <a:rPr lang="en-US" sz="2000" dirty="0">
                <a:solidFill>
                  <a:srgbClr val="FF0000"/>
                </a:solidFill>
                <a:latin typeface="Times New Roman" charset="0"/>
                <a:ea typeface="Times New Roman" charset="0"/>
                <a:cs typeface="Times New Roman" charset="0"/>
              </a:rPr>
              <a:t>Lack of considering knit structure deformation</a:t>
            </a:r>
          </a:p>
          <a:p>
            <a:pPr marL="457200" indent="-457200">
              <a:buFont typeface="Arial" charset="0"/>
              <a:buChar char="•"/>
            </a:pPr>
            <a:r>
              <a:rPr lang="en-US" sz="2000" dirty="0">
                <a:solidFill>
                  <a:srgbClr val="FF0000"/>
                </a:solidFill>
                <a:latin typeface="Times New Roman" charset="0"/>
                <a:ea typeface="Times New Roman" charset="0"/>
                <a:cs typeface="Times New Roman" charset="0"/>
              </a:rPr>
              <a:t>No fuzzy appearance</a:t>
            </a: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 y="2306782"/>
            <a:ext cx="2468880" cy="2468880"/>
          </a:xfrm>
          <a:prstGeom prst="rect">
            <a:avLst/>
          </a:prstGeom>
        </p:spPr>
      </p:pic>
      <p:sp>
        <p:nvSpPr>
          <p:cNvPr id="8" name="Rectangle 7"/>
          <p:cNvSpPr/>
          <p:nvPr/>
        </p:nvSpPr>
        <p:spPr>
          <a:xfrm>
            <a:off x="2167298" y="5635986"/>
            <a:ext cx="1718740" cy="400110"/>
          </a:xfrm>
          <a:prstGeom prst="rect">
            <a:avLst/>
          </a:prstGeom>
        </p:spPr>
        <p:txBody>
          <a:bodyPr wrap="none">
            <a:spAutoFit/>
          </a:bodyPr>
          <a:lstStyle/>
          <a:p>
            <a:pPr marL="457200" indent="-457200">
              <a:buFont typeface="Arial" charset="0"/>
              <a:buChar char="•"/>
            </a:pPr>
            <a:r>
              <a:rPr lang="en-US" sz="2000" dirty="0">
                <a:solidFill>
                  <a:srgbClr val="008000"/>
                </a:solidFill>
                <a:latin typeface="Times New Roman" charset="0"/>
                <a:ea typeface="Times New Roman" charset="0"/>
                <a:cs typeface="Times New Roman" charset="0"/>
              </a:rPr>
              <a:t>Real-time</a:t>
            </a:r>
            <a:r>
              <a:rPr lang="en-US" sz="2000" dirty="0">
                <a:solidFill>
                  <a:srgbClr val="339933"/>
                </a:solidFill>
                <a:latin typeface="Times New Roman" charset="0"/>
                <a:ea typeface="Times New Roman" charset="0"/>
                <a:cs typeface="Times New Roman" charset="0"/>
              </a:rPr>
              <a:t> </a:t>
            </a:r>
          </a:p>
        </p:txBody>
      </p:sp>
      <p:sp>
        <p:nvSpPr>
          <p:cNvPr id="9" name="TextBox 8"/>
          <p:cNvSpPr txBox="1"/>
          <p:nvPr/>
        </p:nvSpPr>
        <p:spPr>
          <a:xfrm>
            <a:off x="6807387" y="4810735"/>
            <a:ext cx="1491114" cy="307777"/>
          </a:xfrm>
          <a:prstGeom prst="rect">
            <a:avLst/>
          </a:prstGeom>
          <a:noFill/>
        </p:spPr>
        <p:txBody>
          <a:bodyPr wrap="none" rtlCol="0">
            <a:spAutoFit/>
          </a:bodyPr>
          <a:lstStyle/>
          <a:p>
            <a:pPr algn="ctr"/>
            <a:r>
              <a:rPr lang="en-US" dirty="0">
                <a:latin typeface="Times New Roman" charset="0"/>
                <a:ea typeface="Times New Roman" charset="0"/>
                <a:cs typeface="Times New Roman" charset="0"/>
              </a:rPr>
              <a:t>[Kang et al. 2010]</a:t>
            </a:r>
          </a:p>
        </p:txBody>
      </p:sp>
      <p:sp>
        <p:nvSpPr>
          <p:cNvPr id="10" name="TextBox 9"/>
          <p:cNvSpPr txBox="1"/>
          <p:nvPr/>
        </p:nvSpPr>
        <p:spPr>
          <a:xfrm>
            <a:off x="3886038" y="4805141"/>
            <a:ext cx="1701107" cy="307777"/>
          </a:xfrm>
          <a:prstGeom prst="rect">
            <a:avLst/>
          </a:prstGeom>
          <a:noFill/>
        </p:spPr>
        <p:txBody>
          <a:bodyPr wrap="none" rtlCol="0">
            <a:spAutoFit/>
          </a:bodyPr>
          <a:lstStyle/>
          <a:p>
            <a:pPr algn="ctr"/>
            <a:r>
              <a:rPr lang="en-US" dirty="0">
                <a:latin typeface="Times New Roman" charset="0"/>
                <a:ea typeface="Times New Roman" charset="0"/>
                <a:cs typeface="Times New Roman" charset="0"/>
              </a:rPr>
              <a:t>[</a:t>
            </a:r>
            <a:r>
              <a:rPr lang="en-US" dirty="0" err="1">
                <a:latin typeface="Times New Roman" charset="0"/>
                <a:ea typeface="Times New Roman" charset="0"/>
                <a:cs typeface="Times New Roman" charset="0"/>
              </a:rPr>
              <a:t>Adabala</a:t>
            </a:r>
            <a:r>
              <a:rPr lang="en-US" dirty="0">
                <a:latin typeface="Times New Roman" charset="0"/>
                <a:ea typeface="Times New Roman" charset="0"/>
                <a:cs typeface="Times New Roman" charset="0"/>
              </a:rPr>
              <a:t> et al. 2003]</a:t>
            </a:r>
          </a:p>
        </p:txBody>
      </p:sp>
      <p:sp>
        <p:nvSpPr>
          <p:cNvPr id="11" name="TextBox 10"/>
          <p:cNvSpPr txBox="1"/>
          <p:nvPr/>
        </p:nvSpPr>
        <p:spPr>
          <a:xfrm>
            <a:off x="9624533" y="4805141"/>
            <a:ext cx="1471237" cy="307777"/>
          </a:xfrm>
          <a:prstGeom prst="rect">
            <a:avLst/>
          </a:prstGeom>
          <a:noFill/>
        </p:spPr>
        <p:txBody>
          <a:bodyPr wrap="none" rtlCol="0">
            <a:spAutoFit/>
          </a:bodyPr>
          <a:lstStyle/>
          <a:p>
            <a:pPr algn="ctr"/>
            <a:r>
              <a:rPr lang="en-US" dirty="0">
                <a:latin typeface="Times New Roman" charset="0"/>
                <a:ea typeface="Times New Roman" charset="0"/>
                <a:cs typeface="Times New Roman" charset="0"/>
              </a:rPr>
              <a:t>[Yuen et al. 2012]</a:t>
            </a:r>
          </a:p>
        </p:txBody>
      </p:sp>
      <p:sp>
        <p:nvSpPr>
          <p:cNvPr id="12" name="TextBox 11"/>
          <p:cNvSpPr txBox="1"/>
          <p:nvPr/>
        </p:nvSpPr>
        <p:spPr>
          <a:xfrm>
            <a:off x="1104151" y="4805140"/>
            <a:ext cx="1632178" cy="307777"/>
          </a:xfrm>
          <a:prstGeom prst="rect">
            <a:avLst/>
          </a:prstGeom>
          <a:noFill/>
        </p:spPr>
        <p:txBody>
          <a:bodyPr wrap="none" rtlCol="0">
            <a:spAutoFit/>
          </a:bodyPr>
          <a:lstStyle/>
          <a:p>
            <a:pPr algn="ctr"/>
            <a:r>
              <a:rPr lang="en-US" dirty="0">
                <a:latin typeface="Times New Roman" charset="0"/>
                <a:ea typeface="Times New Roman" charset="0"/>
                <a:cs typeface="Times New Roman" charset="0"/>
              </a:rPr>
              <a:t>[</a:t>
            </a:r>
            <a:r>
              <a:rPr lang="en-US" dirty="0" err="1">
                <a:latin typeface="Times New Roman" charset="0"/>
                <a:ea typeface="Times New Roman" charset="0"/>
                <a:cs typeface="Times New Roman" charset="0"/>
              </a:rPr>
              <a:t>Meseth</a:t>
            </a:r>
            <a:r>
              <a:rPr lang="en-US" dirty="0">
                <a:latin typeface="Times New Roman" charset="0"/>
                <a:ea typeface="Times New Roman" charset="0"/>
                <a:cs typeface="Times New Roman" charset="0"/>
              </a:rPr>
              <a:t> et al. 2003]</a:t>
            </a:r>
          </a:p>
        </p:txBody>
      </p:sp>
      <p:sp>
        <p:nvSpPr>
          <p:cNvPr id="13" name="TextBox 12"/>
          <p:cNvSpPr txBox="1"/>
          <p:nvPr/>
        </p:nvSpPr>
        <p:spPr>
          <a:xfrm>
            <a:off x="657342" y="1503144"/>
            <a:ext cx="4462504" cy="523220"/>
          </a:xfrm>
          <a:prstGeom prst="rect">
            <a:avLst/>
          </a:prstGeom>
          <a:noFill/>
        </p:spPr>
        <p:txBody>
          <a:bodyPr wrap="none" rtlCol="0">
            <a:spAutoFit/>
          </a:bodyPr>
          <a:lstStyle/>
          <a:p>
            <a:pPr marL="457200" indent="-457200">
              <a:buFont typeface="Arial" panose="020B0604020202020204" pitchFamily="34" charset="0"/>
              <a:buChar char="•"/>
            </a:pPr>
            <a:r>
              <a:rPr lang="en-US" sz="2800" dirty="0">
                <a:latin typeface="Times New Roman" charset="0"/>
                <a:ea typeface="Times New Roman" charset="0"/>
                <a:cs typeface="Times New Roman" charset="0"/>
              </a:rPr>
              <a:t>Surface-based Approaches</a:t>
            </a:r>
            <a:endParaRPr lang="en-US" sz="2800" dirty="0"/>
          </a:p>
        </p:txBody>
      </p:sp>
    </p:spTree>
    <p:extLst>
      <p:ext uri="{BB962C8B-B14F-4D97-AF65-F5344CB8AC3E}">
        <p14:creationId xmlns:p14="http://schemas.microsoft.com/office/powerpoint/2010/main" val="4016676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anose="02020603050405020304" pitchFamily="18" charset="0"/>
              </a:rPr>
              <a:t>Overview</a:t>
            </a:r>
          </a:p>
        </p:txBody>
      </p:sp>
      <p:sp>
        <p:nvSpPr>
          <p:cNvPr id="5" name="TextBox 4"/>
          <p:cNvSpPr txBox="1"/>
          <p:nvPr/>
        </p:nvSpPr>
        <p:spPr>
          <a:xfrm>
            <a:off x="499547" y="1903238"/>
            <a:ext cx="2738250" cy="830997"/>
          </a:xfrm>
          <a:prstGeom prst="rect">
            <a:avLst/>
          </a:prstGeom>
          <a:noFill/>
        </p:spPr>
        <p:txBody>
          <a:bodyPr wrap="none" rtlCol="0">
            <a:spAutoFit/>
          </a:bodyPr>
          <a:lstStyle/>
          <a:p>
            <a:pPr algn="r"/>
            <a:r>
              <a:rPr lang="en-US" sz="2400" dirty="0">
                <a:solidFill>
                  <a:schemeClr val="tx1">
                    <a:alpha val="20000"/>
                  </a:schemeClr>
                </a:solidFill>
                <a:latin typeface="Times New Roman" charset="0"/>
                <a:ea typeface="Times New Roman" charset="0"/>
                <a:cs typeface="Times New Roman" charset="0"/>
              </a:rPr>
              <a:t>Modified Procedural</a:t>
            </a:r>
          </a:p>
          <a:p>
            <a:pPr algn="r"/>
            <a:r>
              <a:rPr lang="en-US" sz="2400" dirty="0">
                <a:solidFill>
                  <a:schemeClr val="tx1">
                    <a:alpha val="20000"/>
                  </a:schemeClr>
                </a:solidFill>
                <a:latin typeface="Times New Roman" charset="0"/>
                <a:ea typeface="Times New Roman" charset="0"/>
                <a:cs typeface="Times New Roman" charset="0"/>
              </a:rPr>
              <a:t>Yarn Model</a:t>
            </a:r>
          </a:p>
        </p:txBody>
      </p:sp>
      <p:sp>
        <p:nvSpPr>
          <p:cNvPr id="6" name="TextBox 5"/>
          <p:cNvSpPr txBox="1"/>
          <p:nvPr/>
        </p:nvSpPr>
        <p:spPr>
          <a:xfrm>
            <a:off x="3505567" y="2243907"/>
            <a:ext cx="1628972" cy="461665"/>
          </a:xfrm>
          <a:prstGeom prst="rect">
            <a:avLst/>
          </a:prstGeom>
          <a:noFill/>
        </p:spPr>
        <p:txBody>
          <a:bodyPr wrap="none" rtlCol="0">
            <a:spAutoFit/>
          </a:bodyPr>
          <a:lstStyle/>
          <a:p>
            <a:pPr algn="ctr"/>
            <a:r>
              <a:rPr lang="en-US" sz="2400" dirty="0">
                <a:solidFill>
                  <a:schemeClr val="tx1">
                    <a:alpha val="20000"/>
                  </a:schemeClr>
                </a:solidFill>
                <a:latin typeface="Times New Roman" charset="0"/>
                <a:ea typeface="Times New Roman" charset="0"/>
                <a:cs typeface="Times New Roman" charset="0"/>
              </a:rPr>
              <a:t>Core Fibers</a:t>
            </a:r>
          </a:p>
        </p:txBody>
      </p:sp>
      <p:sp>
        <p:nvSpPr>
          <p:cNvPr id="7" name="TextBox 6"/>
          <p:cNvSpPr txBox="1"/>
          <p:nvPr/>
        </p:nvSpPr>
        <p:spPr>
          <a:xfrm>
            <a:off x="5738534" y="2243908"/>
            <a:ext cx="748923" cy="461665"/>
          </a:xfrm>
          <a:prstGeom prst="rect">
            <a:avLst/>
          </a:prstGeom>
          <a:noFill/>
        </p:spPr>
        <p:txBody>
          <a:bodyPr wrap="none" rtlCol="0">
            <a:spAutoFit/>
          </a:bodyPr>
          <a:lstStyle/>
          <a:p>
            <a:pPr algn="ctr"/>
            <a:r>
              <a:rPr lang="en-US" sz="2400" dirty="0" err="1">
                <a:solidFill>
                  <a:schemeClr val="tx1">
                    <a:alpha val="20000"/>
                  </a:schemeClr>
                </a:solidFill>
                <a:latin typeface="Times New Roman" charset="0"/>
                <a:ea typeface="Times New Roman" charset="0"/>
                <a:cs typeface="Times New Roman" charset="0"/>
              </a:rPr>
              <a:t>LoD</a:t>
            </a:r>
            <a:endParaRPr lang="en-US" sz="2400" dirty="0">
              <a:solidFill>
                <a:schemeClr val="tx1">
                  <a:alpha val="20000"/>
                </a:schemeClr>
              </a:solidFill>
              <a:latin typeface="Times New Roman" charset="0"/>
              <a:ea typeface="Times New Roman" charset="0"/>
              <a:cs typeface="Times New Roman" charset="0"/>
            </a:endParaRPr>
          </a:p>
        </p:txBody>
      </p:sp>
      <p:sp>
        <p:nvSpPr>
          <p:cNvPr id="8" name="TextBox 7"/>
          <p:cNvSpPr txBox="1"/>
          <p:nvPr/>
        </p:nvSpPr>
        <p:spPr>
          <a:xfrm>
            <a:off x="7217141" y="2243908"/>
            <a:ext cx="1843774" cy="461665"/>
          </a:xfrm>
          <a:prstGeom prst="rect">
            <a:avLst/>
          </a:prstGeom>
          <a:noFill/>
        </p:spPr>
        <p:txBody>
          <a:bodyPr wrap="none" rtlCol="0">
            <a:spAutoFit/>
          </a:bodyPr>
          <a:lstStyle/>
          <a:p>
            <a:pPr algn="ctr"/>
            <a:r>
              <a:rPr lang="en-US" sz="2400" dirty="0">
                <a:solidFill>
                  <a:schemeClr val="tx1">
                    <a:alpha val="20000"/>
                  </a:schemeClr>
                </a:solidFill>
                <a:latin typeface="Times New Roman" charset="0"/>
                <a:ea typeface="Times New Roman" charset="0"/>
                <a:cs typeface="Times New Roman" charset="0"/>
              </a:rPr>
              <a:t>Self-shadows</a:t>
            </a:r>
          </a:p>
        </p:txBody>
      </p:sp>
      <p:sp>
        <p:nvSpPr>
          <p:cNvPr id="9" name="TextBox 8"/>
          <p:cNvSpPr txBox="1"/>
          <p:nvPr/>
        </p:nvSpPr>
        <p:spPr>
          <a:xfrm>
            <a:off x="9231452" y="2243907"/>
            <a:ext cx="2584362" cy="461665"/>
          </a:xfrm>
          <a:prstGeom prst="rect">
            <a:avLst/>
          </a:prstGeom>
          <a:noFill/>
        </p:spPr>
        <p:txBody>
          <a:bodyPr wrap="none" rtlCol="0">
            <a:spAutoFit/>
          </a:bodyPr>
          <a:lstStyle/>
          <a:p>
            <a:pPr algn="ctr"/>
            <a:r>
              <a:rPr lang="en-US" sz="2400" dirty="0">
                <a:latin typeface="Times New Roman" charset="0"/>
                <a:ea typeface="Times New Roman" charset="0"/>
                <a:cs typeface="Times New Roman" charset="0"/>
              </a:rPr>
              <a:t>Ambient Occlusion</a:t>
            </a:r>
          </a:p>
        </p:txBody>
      </p:sp>
      <p:pic>
        <p:nvPicPr>
          <p:cNvPr id="10" name="Picture 9"/>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50000" r="8457"/>
          <a:stretch/>
        </p:blipFill>
        <p:spPr>
          <a:xfrm rot="16200000">
            <a:off x="710865" y="3759537"/>
            <a:ext cx="3355530" cy="1304925"/>
          </a:xfrm>
          <a:prstGeom prst="rect">
            <a:avLst/>
          </a:prstGeom>
        </p:spPr>
      </p:pic>
      <p:pic>
        <p:nvPicPr>
          <p:cNvPr id="12" name="Picture 11"/>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50000" r="8457"/>
          <a:stretch/>
        </p:blipFill>
        <p:spPr>
          <a:xfrm rot="16200000">
            <a:off x="2568521" y="3759539"/>
            <a:ext cx="3355530" cy="1304925"/>
          </a:xfrm>
          <a:prstGeom prst="rect">
            <a:avLst/>
          </a:prstGeom>
        </p:spPr>
      </p:pic>
      <p:pic>
        <p:nvPicPr>
          <p:cNvPr id="13" name="Picture 12"/>
          <p:cNvPicPr>
            <a:picLocks noChangeAspect="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l="42973" r="14545"/>
          <a:stretch/>
        </p:blipFill>
        <p:spPr>
          <a:xfrm>
            <a:off x="5134539" y="2734236"/>
            <a:ext cx="1803901" cy="3355529"/>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44316" r="17304"/>
          <a:stretch/>
        </p:blipFill>
        <p:spPr>
          <a:xfrm rot="16200000">
            <a:off x="8845868" y="3973822"/>
            <a:ext cx="3355530" cy="876356"/>
          </a:xfrm>
          <a:prstGeom prst="rect">
            <a:avLst/>
          </a:prstGeom>
        </p:spPr>
      </p:pic>
      <p:pic>
        <p:nvPicPr>
          <p:cNvPr id="15" name="Picture 14"/>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166778" y="2734236"/>
            <a:ext cx="2583580" cy="3355531"/>
          </a:xfrm>
          <a:prstGeom prst="rect">
            <a:avLst/>
          </a:prstGeom>
        </p:spPr>
      </p:pic>
    </p:spTree>
    <p:extLst>
      <p:ext uri="{BB962C8B-B14F-4D97-AF65-F5344CB8AC3E}">
        <p14:creationId xmlns:p14="http://schemas.microsoft.com/office/powerpoint/2010/main" val="418391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anose="02020603050405020304" pitchFamily="18" charset="0"/>
              </a:rPr>
              <a:t>Ambient Occlusion</a:t>
            </a:r>
          </a:p>
        </p:txBody>
      </p:sp>
      <p:sp>
        <p:nvSpPr>
          <p:cNvPr id="5" name="Content Placeholder 2"/>
          <p:cNvSpPr txBox="1">
            <a:spLocks/>
          </p:cNvSpPr>
          <p:nvPr/>
        </p:nvSpPr>
        <p:spPr>
          <a:xfrm>
            <a:off x="838200" y="1825625"/>
            <a:ext cx="10515600" cy="2679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Times New Roman" charset="0"/>
                <a:ea typeface="Times New Roman" charset="0"/>
                <a:cs typeface="Times New Roman" charset="0"/>
              </a:rPr>
              <a:t>Use the distance from fiber center to yarn center to linearly scale the ambient light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4526" y="3155523"/>
            <a:ext cx="8742947" cy="876356"/>
          </a:xfrm>
          <a:prstGeom prst="rect">
            <a:avLst/>
          </a:prstGeom>
        </p:spPr>
      </p:pic>
    </p:spTree>
    <p:extLst>
      <p:ext uri="{BB962C8B-B14F-4D97-AF65-F5344CB8AC3E}">
        <p14:creationId xmlns:p14="http://schemas.microsoft.com/office/powerpoint/2010/main" val="184547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cs typeface="Times New Roman" panose="02020603050405020304" pitchFamily="18" charset="0"/>
              </a:rPr>
              <a:t>Example</a:t>
            </a:r>
          </a:p>
        </p:txBody>
      </p:sp>
      <p:grpSp>
        <p:nvGrpSpPr>
          <p:cNvPr id="10" name="Group 9"/>
          <p:cNvGrpSpPr/>
          <p:nvPr/>
        </p:nvGrpSpPr>
        <p:grpSpPr>
          <a:xfrm>
            <a:off x="8652615" y="1395505"/>
            <a:ext cx="3494781" cy="5368725"/>
            <a:chOff x="8717689" y="1373668"/>
            <a:chExt cx="3494781" cy="5368725"/>
          </a:xfrm>
        </p:grpSpPr>
        <p:grpSp>
          <p:nvGrpSpPr>
            <p:cNvPr id="26" name="Group 25"/>
            <p:cNvGrpSpPr/>
            <p:nvPr/>
          </p:nvGrpSpPr>
          <p:grpSpPr>
            <a:xfrm>
              <a:off x="8717689" y="3189249"/>
              <a:ext cx="2412393" cy="3553144"/>
              <a:chOff x="8812229" y="2058777"/>
              <a:chExt cx="2854366" cy="4204113"/>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2229" y="2058777"/>
                <a:ext cx="2854366" cy="3750354"/>
              </a:xfrm>
              <a:prstGeom prst="rect">
                <a:avLst/>
              </a:prstGeom>
            </p:spPr>
          </p:pic>
          <p:sp>
            <p:nvSpPr>
              <p:cNvPr id="22" name="Rectangle 21"/>
              <p:cNvSpPr/>
              <p:nvPr/>
            </p:nvSpPr>
            <p:spPr>
              <a:xfrm>
                <a:off x="9050497" y="5862780"/>
                <a:ext cx="2377830" cy="400110"/>
              </a:xfrm>
              <a:prstGeom prst="rect">
                <a:avLst/>
              </a:prstGeom>
            </p:spPr>
            <p:txBody>
              <a:bodyPr wrap="none">
                <a:spAutoFit/>
              </a:bodyPr>
              <a:lstStyle/>
              <a:p>
                <a:pPr algn="ctr"/>
                <a:r>
                  <a:rPr lang="en-US" sz="2000" dirty="0">
                    <a:latin typeface="Times New Roman" charset="0"/>
                    <a:ea typeface="Times New Roman" charset="0"/>
                    <a:cs typeface="Times New Roman" charset="0"/>
                  </a:rPr>
                  <a:t>+ Ambient Occlusion</a:t>
                </a:r>
                <a:endParaRPr lang="en-US" sz="2000" dirty="0"/>
              </a:p>
            </p:txBody>
          </p:sp>
        </p:gr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6993" y="1373668"/>
              <a:ext cx="2075477" cy="2175635"/>
            </a:xfrm>
            <a:prstGeom prst="rect">
              <a:avLst/>
            </a:prstGeom>
          </p:spPr>
        </p:pic>
      </p:grpSp>
      <p:grpSp>
        <p:nvGrpSpPr>
          <p:cNvPr id="32" name="Group 31"/>
          <p:cNvGrpSpPr/>
          <p:nvPr/>
        </p:nvGrpSpPr>
        <p:grpSpPr>
          <a:xfrm>
            <a:off x="5811800" y="1395505"/>
            <a:ext cx="3491522" cy="5368724"/>
            <a:chOff x="5863323" y="1373669"/>
            <a:chExt cx="3491522" cy="5368724"/>
          </a:xfrm>
        </p:grpSpPr>
        <p:grpSp>
          <p:nvGrpSpPr>
            <p:cNvPr id="33" name="Group 32"/>
            <p:cNvGrpSpPr/>
            <p:nvPr/>
          </p:nvGrpSpPr>
          <p:grpSpPr>
            <a:xfrm>
              <a:off x="5863323" y="3189249"/>
              <a:ext cx="2412393" cy="3553144"/>
              <a:chOff x="5957863" y="2058777"/>
              <a:chExt cx="2854366" cy="4204113"/>
            </a:xfrm>
          </p:grpSpPr>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7863" y="2058777"/>
                <a:ext cx="2854366" cy="3750354"/>
              </a:xfrm>
              <a:prstGeom prst="rect">
                <a:avLst/>
              </a:prstGeom>
            </p:spPr>
          </p:pic>
          <p:sp>
            <p:nvSpPr>
              <p:cNvPr id="36" name="Rectangle 35"/>
              <p:cNvSpPr/>
              <p:nvPr/>
            </p:nvSpPr>
            <p:spPr>
              <a:xfrm>
                <a:off x="6466365" y="5862780"/>
                <a:ext cx="1837362" cy="400110"/>
              </a:xfrm>
              <a:prstGeom prst="rect">
                <a:avLst/>
              </a:prstGeom>
            </p:spPr>
            <p:txBody>
              <a:bodyPr wrap="none">
                <a:spAutoFit/>
              </a:bodyPr>
              <a:lstStyle/>
              <a:p>
                <a:pPr algn="ctr"/>
                <a:r>
                  <a:rPr lang="en-US" sz="2000" dirty="0">
                    <a:latin typeface="Times New Roman" charset="0"/>
                    <a:ea typeface="Times New Roman" charset="0"/>
                    <a:cs typeface="Times New Roman" charset="0"/>
                  </a:rPr>
                  <a:t> + Self-shadows</a:t>
                </a:r>
                <a:endParaRPr lang="en-US" sz="2000" dirty="0"/>
              </a:p>
            </p:txBody>
          </p:sp>
        </p:grpSp>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84931" y="1373669"/>
              <a:ext cx="2069914" cy="2175635"/>
            </a:xfrm>
            <a:prstGeom prst="rect">
              <a:avLst/>
            </a:prstGeom>
          </p:spPr>
        </p:pic>
      </p:grpSp>
      <p:grpSp>
        <p:nvGrpSpPr>
          <p:cNvPr id="37" name="Group 36"/>
          <p:cNvGrpSpPr/>
          <p:nvPr/>
        </p:nvGrpSpPr>
        <p:grpSpPr>
          <a:xfrm>
            <a:off x="2947919" y="1395505"/>
            <a:ext cx="3493544" cy="5368723"/>
            <a:chOff x="3008958" y="1373670"/>
            <a:chExt cx="3493544" cy="5368723"/>
          </a:xfrm>
        </p:grpSpPr>
        <p:grpSp>
          <p:nvGrpSpPr>
            <p:cNvPr id="38" name="Group 37"/>
            <p:cNvGrpSpPr/>
            <p:nvPr/>
          </p:nvGrpSpPr>
          <p:grpSpPr>
            <a:xfrm>
              <a:off x="3008958" y="3189247"/>
              <a:ext cx="2412393" cy="3553146"/>
              <a:chOff x="3103498" y="2058775"/>
              <a:chExt cx="2854366" cy="4204115"/>
            </a:xfrm>
          </p:grpSpPr>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03498" y="2058775"/>
                <a:ext cx="2854366" cy="3750355"/>
              </a:xfrm>
              <a:prstGeom prst="rect">
                <a:avLst/>
              </a:prstGeom>
            </p:spPr>
          </p:pic>
          <p:sp>
            <p:nvSpPr>
              <p:cNvPr id="41" name="Rectangle 40"/>
              <p:cNvSpPr/>
              <p:nvPr/>
            </p:nvSpPr>
            <p:spPr>
              <a:xfrm>
                <a:off x="3653678" y="5862780"/>
                <a:ext cx="1754006" cy="400110"/>
              </a:xfrm>
              <a:prstGeom prst="rect">
                <a:avLst/>
              </a:prstGeom>
            </p:spPr>
            <p:txBody>
              <a:bodyPr wrap="none">
                <a:spAutoFit/>
              </a:bodyPr>
              <a:lstStyle/>
              <a:p>
                <a:pPr algn="ctr"/>
                <a:r>
                  <a:rPr lang="en-US" sz="2000" dirty="0">
                    <a:latin typeface="Times New Roman" charset="0"/>
                    <a:ea typeface="Times New Roman" charset="0"/>
                    <a:cs typeface="Times New Roman" charset="0"/>
                  </a:rPr>
                  <a:t>+ Shadow Map</a:t>
                </a:r>
                <a:endParaRPr lang="en-US" sz="2000" dirty="0"/>
              </a:p>
            </p:txBody>
          </p:sp>
        </p:grpSp>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32318" y="1373670"/>
              <a:ext cx="2070184" cy="2175636"/>
            </a:xfrm>
            <a:prstGeom prst="rect">
              <a:avLst/>
            </a:prstGeom>
          </p:spPr>
        </p:pic>
      </p:grpSp>
      <p:grpSp>
        <p:nvGrpSpPr>
          <p:cNvPr id="42" name="Group 41"/>
          <p:cNvGrpSpPr/>
          <p:nvPr/>
        </p:nvGrpSpPr>
        <p:grpSpPr>
          <a:xfrm>
            <a:off x="104889" y="1395505"/>
            <a:ext cx="3486374" cy="5365086"/>
            <a:chOff x="0" y="1373670"/>
            <a:chExt cx="3486374" cy="5365086"/>
          </a:xfrm>
        </p:grpSpPr>
        <p:grpSp>
          <p:nvGrpSpPr>
            <p:cNvPr id="43" name="Group 42"/>
            <p:cNvGrpSpPr/>
            <p:nvPr/>
          </p:nvGrpSpPr>
          <p:grpSpPr>
            <a:xfrm>
              <a:off x="0" y="3188684"/>
              <a:ext cx="2412392" cy="3550072"/>
              <a:chOff x="249133" y="2058776"/>
              <a:chExt cx="2854365" cy="4200478"/>
            </a:xfrm>
          </p:grpSpPr>
          <p:pic>
            <p:nvPicPr>
              <p:cNvPr id="45" name="Picture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9133" y="2058776"/>
                <a:ext cx="2854365" cy="3750355"/>
              </a:xfrm>
              <a:prstGeom prst="rect">
                <a:avLst/>
              </a:prstGeom>
            </p:spPr>
          </p:pic>
          <p:sp>
            <p:nvSpPr>
              <p:cNvPr id="46" name="Rectangle 45"/>
              <p:cNvSpPr/>
              <p:nvPr/>
            </p:nvSpPr>
            <p:spPr>
              <a:xfrm>
                <a:off x="981253" y="5859144"/>
                <a:ext cx="1390124" cy="400110"/>
              </a:xfrm>
              <a:prstGeom prst="rect">
                <a:avLst/>
              </a:prstGeom>
            </p:spPr>
            <p:txBody>
              <a:bodyPr wrap="none">
                <a:spAutoFit/>
              </a:bodyPr>
              <a:lstStyle/>
              <a:p>
                <a:pPr algn="ctr"/>
                <a:r>
                  <a:rPr lang="en-US" sz="2000" dirty="0">
                    <a:latin typeface="Times New Roman" charset="0"/>
                    <a:ea typeface="Times New Roman" charset="0"/>
                    <a:cs typeface="Times New Roman" charset="0"/>
                  </a:rPr>
                  <a:t>No Shadow</a:t>
                </a:r>
                <a:endParaRPr lang="en-US" sz="2000" dirty="0"/>
              </a:p>
            </p:txBody>
          </p:sp>
        </p:grpSp>
        <p:pic>
          <p:nvPicPr>
            <p:cNvPr id="44" name="Picture 4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15124" y="1373670"/>
              <a:ext cx="2071250" cy="2175635"/>
            </a:xfrm>
            <a:prstGeom prst="rect">
              <a:avLst/>
            </a:prstGeom>
          </p:spPr>
        </p:pic>
      </p:grpSp>
      <p:cxnSp>
        <p:nvCxnSpPr>
          <p:cNvPr id="23" name="Straight Arrow Connector 22"/>
          <p:cNvCxnSpPr>
            <a:cxnSpLocks/>
          </p:cNvCxnSpPr>
          <p:nvPr/>
        </p:nvCxnSpPr>
        <p:spPr>
          <a:xfrm flipH="1" flipV="1">
            <a:off x="7916513" y="3365503"/>
            <a:ext cx="226753" cy="456616"/>
          </a:xfrm>
          <a:prstGeom prst="straightConnector1">
            <a:avLst/>
          </a:prstGeom>
          <a:ln w="635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cxnSpLocks/>
          </p:cNvCxnSpPr>
          <p:nvPr/>
        </p:nvCxnSpPr>
        <p:spPr>
          <a:xfrm flipH="1" flipV="1">
            <a:off x="11904668" y="2255014"/>
            <a:ext cx="226753" cy="456616"/>
          </a:xfrm>
          <a:prstGeom prst="straightConnector1">
            <a:avLst/>
          </a:prstGeom>
          <a:ln w="635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421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cs typeface="Times New Roman" panose="02020603050405020304" pitchFamily="18" charset="0"/>
              </a:rPr>
              <a:t>Results</a:t>
            </a:r>
          </a:p>
        </p:txBody>
      </p:sp>
    </p:spTree>
    <p:extLst>
      <p:ext uri="{BB962C8B-B14F-4D97-AF65-F5344CB8AC3E}">
        <p14:creationId xmlns:p14="http://schemas.microsoft.com/office/powerpoint/2010/main" val="3625082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cs typeface="Times New Roman" panose="02020603050405020304" pitchFamily="18" charset="0"/>
              </a:rPr>
              <a:t>Results</a:t>
            </a:r>
          </a:p>
        </p:txBody>
      </p:sp>
    </p:spTree>
    <p:extLst>
      <p:ext uri="{BB962C8B-B14F-4D97-AF65-F5344CB8AC3E}">
        <p14:creationId xmlns:p14="http://schemas.microsoft.com/office/powerpoint/2010/main" val="181910721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anose="02020603050405020304" pitchFamily="18" charset="0"/>
              </a:rPr>
              <a:t>Results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5422" y="4810133"/>
            <a:ext cx="6717127" cy="190107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5422" y="3135815"/>
            <a:ext cx="6717127" cy="166344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5422" y="1472375"/>
            <a:ext cx="6717127" cy="1663440"/>
          </a:xfrm>
          <a:prstGeom prst="rect">
            <a:avLst/>
          </a:prstGeom>
        </p:spPr>
      </p:pic>
      <p:sp>
        <p:nvSpPr>
          <p:cNvPr id="6" name="Rectangle 5"/>
          <p:cNvSpPr/>
          <p:nvPr/>
        </p:nvSpPr>
        <p:spPr>
          <a:xfrm>
            <a:off x="838201" y="5499060"/>
            <a:ext cx="910827" cy="461665"/>
          </a:xfrm>
          <a:prstGeom prst="rect">
            <a:avLst/>
          </a:prstGeom>
        </p:spPr>
        <p:txBody>
          <a:bodyPr wrap="none">
            <a:spAutoFit/>
          </a:bodyPr>
          <a:lstStyle/>
          <a:p>
            <a:r>
              <a:rPr lang="en-US" sz="2400" dirty="0">
                <a:latin typeface="Times New Roman" charset="0"/>
                <a:ea typeface="Times New Roman" charset="0"/>
                <a:cs typeface="Times New Roman" charset="0"/>
              </a:rPr>
              <a:t>Silk 2</a:t>
            </a:r>
            <a:endParaRPr lang="en-US" sz="2400" dirty="0"/>
          </a:p>
        </p:txBody>
      </p:sp>
      <p:sp>
        <p:nvSpPr>
          <p:cNvPr id="7" name="Rectangle 6"/>
          <p:cNvSpPr/>
          <p:nvPr/>
        </p:nvSpPr>
        <p:spPr>
          <a:xfrm>
            <a:off x="9440825" y="1685187"/>
            <a:ext cx="784189" cy="461665"/>
          </a:xfrm>
          <a:prstGeom prst="rect">
            <a:avLst/>
          </a:prstGeom>
        </p:spPr>
        <p:txBody>
          <a:bodyPr wrap="none">
            <a:spAutoFit/>
          </a:bodyPr>
          <a:lstStyle/>
          <a:p>
            <a:r>
              <a:rPr lang="en-US" sz="2400" dirty="0">
                <a:latin typeface="Times New Roman" charset="0"/>
                <a:ea typeface="Times New Roman" charset="0"/>
                <a:cs typeface="Times New Roman" charset="0"/>
              </a:rPr>
              <a:t>Ours</a:t>
            </a:r>
            <a:endParaRPr lang="en-US" sz="2400" dirty="0"/>
          </a:p>
        </p:txBody>
      </p:sp>
      <p:sp>
        <p:nvSpPr>
          <p:cNvPr id="8" name="Rectangle 7"/>
          <p:cNvSpPr/>
          <p:nvPr/>
        </p:nvSpPr>
        <p:spPr>
          <a:xfrm>
            <a:off x="9440825" y="3325505"/>
            <a:ext cx="784189" cy="461665"/>
          </a:xfrm>
          <a:prstGeom prst="rect">
            <a:avLst/>
          </a:prstGeom>
        </p:spPr>
        <p:txBody>
          <a:bodyPr wrap="none">
            <a:spAutoFit/>
          </a:bodyPr>
          <a:lstStyle/>
          <a:p>
            <a:r>
              <a:rPr lang="en-US" sz="2400" dirty="0">
                <a:latin typeface="Times New Roman" charset="0"/>
                <a:ea typeface="Times New Roman" charset="0"/>
                <a:cs typeface="Times New Roman" charset="0"/>
              </a:rPr>
              <a:t>Ours</a:t>
            </a:r>
            <a:endParaRPr lang="en-US" sz="2400" dirty="0"/>
          </a:p>
        </p:txBody>
      </p:sp>
      <p:sp>
        <p:nvSpPr>
          <p:cNvPr id="9" name="Rectangle 8"/>
          <p:cNvSpPr/>
          <p:nvPr/>
        </p:nvSpPr>
        <p:spPr>
          <a:xfrm>
            <a:off x="9440825" y="5130201"/>
            <a:ext cx="784189" cy="461665"/>
          </a:xfrm>
          <a:prstGeom prst="rect">
            <a:avLst/>
          </a:prstGeom>
        </p:spPr>
        <p:txBody>
          <a:bodyPr wrap="none">
            <a:spAutoFit/>
          </a:bodyPr>
          <a:lstStyle/>
          <a:p>
            <a:r>
              <a:rPr lang="en-US" sz="2400" dirty="0">
                <a:latin typeface="Times New Roman" charset="0"/>
                <a:ea typeface="Times New Roman" charset="0"/>
                <a:cs typeface="Times New Roman" charset="0"/>
              </a:rPr>
              <a:t>Ours</a:t>
            </a:r>
            <a:endParaRPr lang="en-US" sz="2400" dirty="0"/>
          </a:p>
        </p:txBody>
      </p:sp>
      <p:sp>
        <p:nvSpPr>
          <p:cNvPr id="10" name="Rectangle 9"/>
          <p:cNvSpPr/>
          <p:nvPr/>
        </p:nvSpPr>
        <p:spPr>
          <a:xfrm>
            <a:off x="9440825" y="6015549"/>
            <a:ext cx="1430200" cy="461665"/>
          </a:xfrm>
          <a:prstGeom prst="rect">
            <a:avLst/>
          </a:prstGeom>
        </p:spPr>
        <p:txBody>
          <a:bodyPr wrap="none">
            <a:spAutoFit/>
          </a:bodyPr>
          <a:lstStyle/>
          <a:p>
            <a:r>
              <a:rPr lang="en-US" sz="2400" dirty="0">
                <a:latin typeface="Times New Roman" charset="0"/>
                <a:ea typeface="Times New Roman" charset="0"/>
                <a:cs typeface="Times New Roman" charset="0"/>
              </a:rPr>
              <a:t>Reference</a:t>
            </a:r>
            <a:endParaRPr lang="en-US" sz="2400" dirty="0"/>
          </a:p>
        </p:txBody>
      </p:sp>
      <p:sp>
        <p:nvSpPr>
          <p:cNvPr id="11" name="Rectangle 10"/>
          <p:cNvSpPr/>
          <p:nvPr/>
        </p:nvSpPr>
        <p:spPr>
          <a:xfrm>
            <a:off x="9440825" y="4210521"/>
            <a:ext cx="1430200" cy="461665"/>
          </a:xfrm>
          <a:prstGeom prst="rect">
            <a:avLst/>
          </a:prstGeom>
        </p:spPr>
        <p:txBody>
          <a:bodyPr wrap="none">
            <a:spAutoFit/>
          </a:bodyPr>
          <a:lstStyle/>
          <a:p>
            <a:r>
              <a:rPr lang="en-US" sz="2400" dirty="0">
                <a:latin typeface="Times New Roman" charset="0"/>
                <a:ea typeface="Times New Roman" charset="0"/>
                <a:cs typeface="Times New Roman" charset="0"/>
              </a:rPr>
              <a:t>Reference</a:t>
            </a:r>
            <a:endParaRPr lang="en-US" sz="2400" dirty="0"/>
          </a:p>
        </p:txBody>
      </p:sp>
      <p:sp>
        <p:nvSpPr>
          <p:cNvPr id="12" name="Rectangle 11"/>
          <p:cNvSpPr/>
          <p:nvPr/>
        </p:nvSpPr>
        <p:spPr>
          <a:xfrm>
            <a:off x="9440824" y="2464181"/>
            <a:ext cx="1430200" cy="461665"/>
          </a:xfrm>
          <a:prstGeom prst="rect">
            <a:avLst/>
          </a:prstGeom>
        </p:spPr>
        <p:txBody>
          <a:bodyPr wrap="none">
            <a:spAutoFit/>
          </a:bodyPr>
          <a:lstStyle/>
          <a:p>
            <a:r>
              <a:rPr lang="en-US" sz="2400" dirty="0">
                <a:latin typeface="Times New Roman" charset="0"/>
                <a:ea typeface="Times New Roman" charset="0"/>
                <a:cs typeface="Times New Roman" charset="0"/>
              </a:rPr>
              <a:t>Reference</a:t>
            </a:r>
            <a:endParaRPr lang="en-US" sz="2400" dirty="0"/>
          </a:p>
        </p:txBody>
      </p:sp>
      <p:sp>
        <p:nvSpPr>
          <p:cNvPr id="13" name="Rectangle 12"/>
          <p:cNvSpPr/>
          <p:nvPr/>
        </p:nvSpPr>
        <p:spPr>
          <a:xfrm>
            <a:off x="838202" y="2138684"/>
            <a:ext cx="1252266" cy="461665"/>
          </a:xfrm>
          <a:prstGeom prst="rect">
            <a:avLst/>
          </a:prstGeom>
        </p:spPr>
        <p:txBody>
          <a:bodyPr wrap="none">
            <a:spAutoFit/>
          </a:bodyPr>
          <a:lstStyle/>
          <a:p>
            <a:r>
              <a:rPr lang="en-US" sz="2400" dirty="0">
                <a:latin typeface="Times New Roman" charset="0"/>
                <a:ea typeface="Times New Roman" charset="0"/>
                <a:cs typeface="Times New Roman" charset="0"/>
              </a:rPr>
              <a:t>Cotton 2</a:t>
            </a:r>
            <a:endParaRPr lang="en-US" sz="2400" dirty="0"/>
          </a:p>
        </p:txBody>
      </p:sp>
      <p:sp>
        <p:nvSpPr>
          <p:cNvPr id="14" name="Rectangle 13"/>
          <p:cNvSpPr/>
          <p:nvPr/>
        </p:nvSpPr>
        <p:spPr>
          <a:xfrm>
            <a:off x="838200" y="3705925"/>
            <a:ext cx="910827" cy="461665"/>
          </a:xfrm>
          <a:prstGeom prst="rect">
            <a:avLst/>
          </a:prstGeom>
        </p:spPr>
        <p:txBody>
          <a:bodyPr wrap="none">
            <a:spAutoFit/>
          </a:bodyPr>
          <a:lstStyle/>
          <a:p>
            <a:r>
              <a:rPr lang="en-US" sz="2400" dirty="0">
                <a:latin typeface="Times New Roman" charset="0"/>
                <a:ea typeface="Times New Roman" charset="0"/>
                <a:cs typeface="Times New Roman" charset="0"/>
              </a:rPr>
              <a:t>Silk 1</a:t>
            </a:r>
            <a:endParaRPr lang="en-US" sz="2400" dirty="0"/>
          </a:p>
        </p:txBody>
      </p:sp>
      <p:sp>
        <p:nvSpPr>
          <p:cNvPr id="16" name="Rectangle 15"/>
          <p:cNvSpPr/>
          <p:nvPr/>
        </p:nvSpPr>
        <p:spPr>
          <a:xfrm>
            <a:off x="10017020" y="6332378"/>
            <a:ext cx="1470274" cy="307777"/>
          </a:xfrm>
          <a:prstGeom prst="rect">
            <a:avLst/>
          </a:prstGeom>
        </p:spPr>
        <p:txBody>
          <a:bodyPr wrap="none">
            <a:spAutoFit/>
          </a:bodyPr>
          <a:lstStyle/>
          <a:p>
            <a:r>
              <a:rPr lang="en-US" dirty="0">
                <a:latin typeface="Times New Roman" charset="0"/>
                <a:ea typeface="Times New Roman" charset="0"/>
                <a:cs typeface="Times New Roman" charset="0"/>
              </a:rPr>
              <a:t>[Zhao et al. 2016]</a:t>
            </a:r>
          </a:p>
        </p:txBody>
      </p:sp>
      <p:sp>
        <p:nvSpPr>
          <p:cNvPr id="17" name="Rectangle 16"/>
          <p:cNvSpPr/>
          <p:nvPr/>
        </p:nvSpPr>
        <p:spPr>
          <a:xfrm>
            <a:off x="10017020" y="4523161"/>
            <a:ext cx="1470274" cy="307777"/>
          </a:xfrm>
          <a:prstGeom prst="rect">
            <a:avLst/>
          </a:prstGeom>
        </p:spPr>
        <p:txBody>
          <a:bodyPr wrap="none">
            <a:spAutoFit/>
          </a:bodyPr>
          <a:lstStyle/>
          <a:p>
            <a:r>
              <a:rPr lang="en-US" dirty="0">
                <a:latin typeface="Times New Roman" charset="0"/>
                <a:ea typeface="Times New Roman" charset="0"/>
                <a:cs typeface="Times New Roman" charset="0"/>
              </a:rPr>
              <a:t>[Zhao et al. 2016]</a:t>
            </a:r>
          </a:p>
        </p:txBody>
      </p:sp>
      <p:sp>
        <p:nvSpPr>
          <p:cNvPr id="18" name="Rectangle 17"/>
          <p:cNvSpPr/>
          <p:nvPr/>
        </p:nvSpPr>
        <p:spPr>
          <a:xfrm>
            <a:off x="10017020" y="2787364"/>
            <a:ext cx="1470274" cy="307777"/>
          </a:xfrm>
          <a:prstGeom prst="rect">
            <a:avLst/>
          </a:prstGeom>
        </p:spPr>
        <p:txBody>
          <a:bodyPr wrap="none">
            <a:spAutoFit/>
          </a:bodyPr>
          <a:lstStyle/>
          <a:p>
            <a:r>
              <a:rPr lang="en-US" dirty="0">
                <a:latin typeface="Times New Roman" charset="0"/>
                <a:ea typeface="Times New Roman" charset="0"/>
                <a:cs typeface="Times New Roman" charset="0"/>
              </a:rPr>
              <a:t>[Zhao et al. 2016]</a:t>
            </a:r>
          </a:p>
        </p:txBody>
      </p:sp>
    </p:spTree>
    <p:extLst>
      <p:ext uri="{BB962C8B-B14F-4D97-AF65-F5344CB8AC3E}">
        <p14:creationId xmlns:p14="http://schemas.microsoft.com/office/powerpoint/2010/main" val="380170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US" dirty="0">
                <a:cs typeface="Times New Roman" panose="02020603050405020304" pitchFamily="18" charset="0"/>
              </a:rPr>
              <a:t>Results</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5092" y="1478538"/>
            <a:ext cx="2766908" cy="5135193"/>
          </a:xfrm>
          <a:prstGeom prst="rect">
            <a:avLst/>
          </a:prstGeom>
          <a:ln w="38100">
            <a:noFill/>
          </a:ln>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6136" y="1436910"/>
            <a:ext cx="2768786" cy="5138679"/>
          </a:xfrm>
          <a:prstGeom prst="rect">
            <a:avLst/>
          </a:prstGeom>
          <a:ln w="38100">
            <a:noFill/>
          </a:ln>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24" y="1326717"/>
            <a:ext cx="4208826" cy="3836790"/>
          </a:xfrm>
          <a:prstGeom prst="rect">
            <a:avLst/>
          </a:prstGeom>
          <a:ln w="38100">
            <a:noFill/>
          </a:ln>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3105" y="3711359"/>
            <a:ext cx="1660122" cy="3021899"/>
          </a:xfrm>
          <a:prstGeom prst="rect">
            <a:avLst/>
          </a:prstGeom>
          <a:ln w="38100">
            <a:noFill/>
          </a:ln>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2582" y="3164896"/>
            <a:ext cx="5411105" cy="3448835"/>
          </a:xfrm>
          <a:prstGeom prst="rect">
            <a:avLst/>
          </a:prstGeom>
          <a:ln w="38100">
            <a:noFill/>
          </a:ln>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019" y="1436910"/>
            <a:ext cx="1731066" cy="2274449"/>
          </a:xfrm>
          <a:prstGeom prst="rect">
            <a:avLst/>
          </a:prstGeom>
          <a:ln w="38100">
            <a:noFill/>
          </a:ln>
        </p:spPr>
      </p:pic>
    </p:spTree>
    <p:extLst>
      <p:ext uri="{BB962C8B-B14F-4D97-AF65-F5344CB8AC3E}">
        <p14:creationId xmlns:p14="http://schemas.microsoft.com/office/powerpoint/2010/main" val="410139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US" dirty="0">
                <a:cs typeface="Times New Roman" panose="02020603050405020304" pitchFamily="18" charset="0"/>
              </a:rPr>
              <a:t>Results</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2490306"/>
            <a:ext cx="3483429" cy="26125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0464" y="2490306"/>
            <a:ext cx="3483429" cy="26125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1328" y="2490306"/>
            <a:ext cx="3483429" cy="26125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Rectangle 18"/>
          <p:cNvSpPr/>
          <p:nvPr/>
        </p:nvSpPr>
        <p:spPr>
          <a:xfrm>
            <a:off x="1716364" y="5239334"/>
            <a:ext cx="1269899" cy="461665"/>
          </a:xfrm>
          <a:prstGeom prst="rect">
            <a:avLst/>
          </a:prstGeom>
        </p:spPr>
        <p:txBody>
          <a:bodyPr wrap="none">
            <a:spAutoFit/>
          </a:bodyPr>
          <a:lstStyle/>
          <a:p>
            <a:r>
              <a:rPr lang="en-US" sz="2400" dirty="0">
                <a:latin typeface="Times New Roman" charset="0"/>
                <a:ea typeface="Times New Roman" charset="0"/>
                <a:cs typeface="Times New Roman" charset="0"/>
              </a:rPr>
              <a:t>Far view</a:t>
            </a:r>
            <a:endParaRPr lang="en-US" sz="2400" dirty="0"/>
          </a:p>
        </p:txBody>
      </p:sp>
      <p:sp>
        <p:nvSpPr>
          <p:cNvPr id="20" name="Rectangle 19"/>
          <p:cNvSpPr/>
          <p:nvPr/>
        </p:nvSpPr>
        <p:spPr>
          <a:xfrm>
            <a:off x="5308380" y="5239331"/>
            <a:ext cx="1747594" cy="461665"/>
          </a:xfrm>
          <a:prstGeom prst="rect">
            <a:avLst/>
          </a:prstGeom>
        </p:spPr>
        <p:txBody>
          <a:bodyPr wrap="none">
            <a:spAutoFit/>
          </a:bodyPr>
          <a:lstStyle/>
          <a:p>
            <a:r>
              <a:rPr lang="en-US" sz="2400" dirty="0">
                <a:latin typeface="Times New Roman" charset="0"/>
                <a:ea typeface="Times New Roman" charset="0"/>
                <a:cs typeface="Times New Roman" charset="0"/>
              </a:rPr>
              <a:t>Middle view</a:t>
            </a:r>
            <a:endParaRPr lang="en-US" sz="2400" dirty="0"/>
          </a:p>
        </p:txBody>
      </p:sp>
      <p:sp>
        <p:nvSpPr>
          <p:cNvPr id="21" name="Rectangle 20"/>
          <p:cNvSpPr/>
          <p:nvPr/>
        </p:nvSpPr>
        <p:spPr>
          <a:xfrm>
            <a:off x="9378092" y="5239332"/>
            <a:ext cx="1560042" cy="461665"/>
          </a:xfrm>
          <a:prstGeom prst="rect">
            <a:avLst/>
          </a:prstGeom>
        </p:spPr>
        <p:txBody>
          <a:bodyPr wrap="none">
            <a:spAutoFit/>
          </a:bodyPr>
          <a:lstStyle/>
          <a:p>
            <a:r>
              <a:rPr lang="en-US" sz="2400" dirty="0">
                <a:latin typeface="Times New Roman" charset="0"/>
                <a:ea typeface="Times New Roman" charset="0"/>
                <a:cs typeface="Times New Roman" charset="0"/>
              </a:rPr>
              <a:t>Close view</a:t>
            </a:r>
            <a:endParaRPr lang="en-US" sz="2400" dirty="0"/>
          </a:p>
        </p:txBody>
      </p:sp>
      <p:sp>
        <p:nvSpPr>
          <p:cNvPr id="22" name="Rectangle 21"/>
          <p:cNvSpPr/>
          <p:nvPr/>
        </p:nvSpPr>
        <p:spPr>
          <a:xfrm>
            <a:off x="3401814" y="5331664"/>
            <a:ext cx="627095" cy="369332"/>
          </a:xfrm>
          <a:prstGeom prst="rect">
            <a:avLst/>
          </a:prstGeom>
        </p:spPr>
        <p:txBody>
          <a:bodyPr wrap="none">
            <a:spAutoFit/>
          </a:bodyPr>
          <a:lstStyle/>
          <a:p>
            <a:r>
              <a:rPr lang="en-US" sz="1800" dirty="0">
                <a:latin typeface="Times New Roman" charset="0"/>
                <a:ea typeface="Times New Roman" charset="0"/>
                <a:cs typeface="Times New Roman" charset="0"/>
              </a:rPr>
              <a:t>7 </a:t>
            </a:r>
            <a:r>
              <a:rPr lang="en-US" sz="1800" dirty="0" err="1">
                <a:latin typeface="Times New Roman" charset="0"/>
                <a:ea typeface="Times New Roman" charset="0"/>
                <a:cs typeface="Times New Roman" charset="0"/>
              </a:rPr>
              <a:t>ms</a:t>
            </a:r>
            <a:endParaRPr lang="en-US" sz="1800" dirty="0"/>
          </a:p>
        </p:txBody>
      </p:sp>
      <p:sp>
        <p:nvSpPr>
          <p:cNvPr id="23" name="Rectangle 22"/>
          <p:cNvSpPr/>
          <p:nvPr/>
        </p:nvSpPr>
        <p:spPr>
          <a:xfrm>
            <a:off x="7181382" y="5331664"/>
            <a:ext cx="742511" cy="369332"/>
          </a:xfrm>
          <a:prstGeom prst="rect">
            <a:avLst/>
          </a:prstGeom>
        </p:spPr>
        <p:txBody>
          <a:bodyPr wrap="none">
            <a:spAutoFit/>
          </a:bodyPr>
          <a:lstStyle/>
          <a:p>
            <a:r>
              <a:rPr lang="en-US" sz="1800" dirty="0">
                <a:latin typeface="Times New Roman" charset="0"/>
                <a:ea typeface="Times New Roman" charset="0"/>
                <a:cs typeface="Times New Roman" charset="0"/>
              </a:rPr>
              <a:t>25 </a:t>
            </a:r>
            <a:r>
              <a:rPr lang="en-US" sz="1800" dirty="0" err="1">
                <a:latin typeface="Times New Roman" charset="0"/>
                <a:ea typeface="Times New Roman" charset="0"/>
                <a:cs typeface="Times New Roman" charset="0"/>
              </a:rPr>
              <a:t>ms</a:t>
            </a:r>
            <a:endParaRPr lang="en-US" sz="1800" dirty="0"/>
          </a:p>
        </p:txBody>
      </p:sp>
      <p:sp>
        <p:nvSpPr>
          <p:cNvPr id="24" name="Rectangle 23"/>
          <p:cNvSpPr/>
          <p:nvPr/>
        </p:nvSpPr>
        <p:spPr>
          <a:xfrm>
            <a:off x="11012246" y="5331664"/>
            <a:ext cx="742511" cy="369332"/>
          </a:xfrm>
          <a:prstGeom prst="rect">
            <a:avLst/>
          </a:prstGeom>
        </p:spPr>
        <p:txBody>
          <a:bodyPr wrap="none">
            <a:spAutoFit/>
          </a:bodyPr>
          <a:lstStyle/>
          <a:p>
            <a:r>
              <a:rPr lang="en-US" sz="1800" dirty="0">
                <a:latin typeface="Times New Roman" charset="0"/>
                <a:ea typeface="Times New Roman" charset="0"/>
                <a:cs typeface="Times New Roman" charset="0"/>
              </a:rPr>
              <a:t>17 </a:t>
            </a:r>
            <a:r>
              <a:rPr lang="en-US" sz="1800" dirty="0" err="1">
                <a:latin typeface="Times New Roman" charset="0"/>
                <a:ea typeface="Times New Roman" charset="0"/>
                <a:cs typeface="Times New Roman" charset="0"/>
              </a:rPr>
              <a:t>ms</a:t>
            </a:r>
            <a:endParaRPr lang="en-US" sz="1800" dirty="0"/>
          </a:p>
        </p:txBody>
      </p:sp>
    </p:spTree>
    <p:extLst>
      <p:ext uri="{BB962C8B-B14F-4D97-AF65-F5344CB8AC3E}">
        <p14:creationId xmlns:p14="http://schemas.microsoft.com/office/powerpoint/2010/main" val="83060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404088" y="1690688"/>
            <a:ext cx="6780323" cy="4785024"/>
            <a:chOff x="1435100" y="139700"/>
            <a:chExt cx="9321800" cy="657860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100" y="139700"/>
              <a:ext cx="9321800" cy="6578600"/>
            </a:xfrm>
            <a:prstGeom prst="rect">
              <a:avLst/>
            </a:prstGeom>
          </p:spPr>
        </p:pic>
        <p:sp>
          <p:nvSpPr>
            <p:cNvPr id="6" name="Rectangle 5"/>
            <p:cNvSpPr/>
            <p:nvPr/>
          </p:nvSpPr>
          <p:spPr>
            <a:xfrm>
              <a:off x="4840224" y="3596640"/>
              <a:ext cx="2804160" cy="2584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7862" y="4174744"/>
              <a:ext cx="3009900" cy="254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2416" y="5168138"/>
              <a:ext cx="3009900" cy="254000"/>
            </a:xfrm>
            <a:prstGeom prst="rect">
              <a:avLst/>
            </a:prstGeom>
          </p:spPr>
        </p:pic>
      </p:grpSp>
      <p:sp>
        <p:nvSpPr>
          <p:cNvPr id="11" name="Title 1"/>
          <p:cNvSpPr>
            <a:spLocks noGrp="1"/>
          </p:cNvSpPr>
          <p:nvPr>
            <p:ph type="title"/>
          </p:nvPr>
        </p:nvSpPr>
        <p:spPr/>
        <p:txBody>
          <a:bodyPr/>
          <a:lstStyle/>
          <a:p>
            <a:r>
              <a:rPr lang="en-US" dirty="0">
                <a:cs typeface="Times New Roman" panose="02020603050405020304" pitchFamily="18" charset="0"/>
              </a:rPr>
              <a:t>Results</a:t>
            </a:r>
          </a:p>
        </p:txBody>
      </p:sp>
      <p:sp>
        <p:nvSpPr>
          <p:cNvPr id="2" name="TextBox 1"/>
          <p:cNvSpPr txBox="1"/>
          <p:nvPr/>
        </p:nvSpPr>
        <p:spPr>
          <a:xfrm>
            <a:off x="3309058" y="1294946"/>
            <a:ext cx="3350597"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Rendering time per frame</a:t>
            </a:r>
          </a:p>
        </p:txBody>
      </p:sp>
      <p:grpSp>
        <p:nvGrpSpPr>
          <p:cNvPr id="16" name="Group 15"/>
          <p:cNvGrpSpPr/>
          <p:nvPr/>
        </p:nvGrpSpPr>
        <p:grpSpPr>
          <a:xfrm>
            <a:off x="8957460" y="1574563"/>
            <a:ext cx="2548270" cy="4614208"/>
            <a:chOff x="8957460" y="1574563"/>
            <a:chExt cx="2548270" cy="4614208"/>
          </a:xfrm>
        </p:grpSpPr>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7424" y="4877095"/>
              <a:ext cx="998306" cy="1311676"/>
            </a:xfrm>
            <a:prstGeom prst="rect">
              <a:avLst/>
            </a:prstGeom>
            <a:ln w="38100">
              <a:solidFill>
                <a:srgbClr val="A8AE00"/>
              </a:solidFill>
            </a:ln>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57460" y="1578095"/>
              <a:ext cx="764272" cy="1418437"/>
            </a:xfrm>
            <a:prstGeom prst="rect">
              <a:avLst/>
            </a:prstGeom>
            <a:ln w="38100">
              <a:solidFill>
                <a:schemeClr val="tx1"/>
              </a:solidFill>
            </a:ln>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37523" y="1574563"/>
              <a:ext cx="766175" cy="1421969"/>
            </a:xfrm>
            <a:prstGeom prst="rect">
              <a:avLst/>
            </a:prstGeom>
            <a:ln w="38100">
              <a:solidFill>
                <a:srgbClr val="712AA2"/>
              </a:solidFill>
            </a:ln>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57460" y="4877095"/>
              <a:ext cx="1438864" cy="1311676"/>
            </a:xfrm>
            <a:prstGeom prst="rect">
              <a:avLst/>
            </a:prstGeom>
            <a:ln w="38100">
              <a:solidFill>
                <a:srgbClr val="D4A100"/>
              </a:solidFill>
            </a:ln>
          </p:spPr>
        </p:pic>
        <p:pic>
          <p:nvPicPr>
            <p:cNvPr id="21" name="Picture 20"/>
            <p:cNvPicPr>
              <a:picLocks noChangeAspect="1"/>
            </p:cNvPicPr>
            <p:nvPr/>
          </p:nvPicPr>
          <p:blipFill rotWithShape="1">
            <a:blip r:embed="rId9" cstate="print">
              <a:extLst>
                <a:ext uri="{28A0092B-C50C-407E-A947-70E740481C1C}">
                  <a14:useLocalDpi xmlns:a14="http://schemas.microsoft.com/office/drawing/2010/main" val="0"/>
                </a:ext>
              </a:extLst>
            </a:blip>
            <a:srcRect t="1263" b="1019"/>
            <a:stretch/>
          </p:blipFill>
          <p:spPr>
            <a:xfrm>
              <a:off x="10708286" y="1578095"/>
              <a:ext cx="797444" cy="1418438"/>
            </a:xfrm>
            <a:prstGeom prst="rect">
              <a:avLst/>
            </a:prstGeom>
            <a:ln w="38100">
              <a:solidFill>
                <a:srgbClr val="D42526"/>
              </a:solidFill>
            </a:ln>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57460" y="3118571"/>
              <a:ext cx="2548270" cy="1624172"/>
            </a:xfrm>
            <a:prstGeom prst="rect">
              <a:avLst/>
            </a:prstGeom>
            <a:ln w="38100">
              <a:solidFill>
                <a:srgbClr val="506BB2"/>
              </a:solidFill>
            </a:ln>
          </p:spPr>
        </p:pic>
      </p:grpSp>
    </p:spTree>
    <p:extLst>
      <p:ext uri="{BB962C8B-B14F-4D97-AF65-F5344CB8AC3E}">
        <p14:creationId xmlns:p14="http://schemas.microsoft.com/office/powerpoint/2010/main" val="633868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404088" y="1690688"/>
            <a:ext cx="6780323" cy="4785024"/>
            <a:chOff x="1435100" y="139700"/>
            <a:chExt cx="9321800" cy="657860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100" y="139700"/>
              <a:ext cx="9321800" cy="6578600"/>
            </a:xfrm>
            <a:prstGeom prst="rect">
              <a:avLst/>
            </a:prstGeom>
          </p:spPr>
        </p:pic>
        <p:sp>
          <p:nvSpPr>
            <p:cNvPr id="6" name="Rectangle 5"/>
            <p:cNvSpPr/>
            <p:nvPr/>
          </p:nvSpPr>
          <p:spPr>
            <a:xfrm>
              <a:off x="4840224" y="3596640"/>
              <a:ext cx="2804160" cy="2584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7862" y="4174744"/>
              <a:ext cx="3009900" cy="254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2416" y="5168138"/>
              <a:ext cx="3009900" cy="254000"/>
            </a:xfrm>
            <a:prstGeom prst="rect">
              <a:avLst/>
            </a:prstGeom>
          </p:spPr>
        </p:pic>
      </p:grpSp>
      <p:sp>
        <p:nvSpPr>
          <p:cNvPr id="11" name="Title 1"/>
          <p:cNvSpPr>
            <a:spLocks noGrp="1"/>
          </p:cNvSpPr>
          <p:nvPr>
            <p:ph type="title"/>
          </p:nvPr>
        </p:nvSpPr>
        <p:spPr/>
        <p:txBody>
          <a:bodyPr/>
          <a:lstStyle/>
          <a:p>
            <a:r>
              <a:rPr lang="en-US" dirty="0">
                <a:cs typeface="Times New Roman" panose="02020603050405020304" pitchFamily="18" charset="0"/>
              </a:rPr>
              <a:t>Results</a:t>
            </a:r>
          </a:p>
        </p:txBody>
      </p:sp>
      <p:sp>
        <p:nvSpPr>
          <p:cNvPr id="2" name="Rectangle 1"/>
          <p:cNvSpPr/>
          <p:nvPr/>
        </p:nvSpPr>
        <p:spPr>
          <a:xfrm>
            <a:off x="1847461" y="1810139"/>
            <a:ext cx="1503785" cy="434806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309058" y="1294946"/>
            <a:ext cx="3350597"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Rendering time per frame</a:t>
            </a:r>
          </a:p>
        </p:txBody>
      </p:sp>
      <p:grpSp>
        <p:nvGrpSpPr>
          <p:cNvPr id="18" name="Group 17"/>
          <p:cNvGrpSpPr/>
          <p:nvPr/>
        </p:nvGrpSpPr>
        <p:grpSpPr>
          <a:xfrm>
            <a:off x="8957460" y="1574563"/>
            <a:ext cx="2548270" cy="4614208"/>
            <a:chOff x="8957460" y="1574563"/>
            <a:chExt cx="2548270" cy="4614208"/>
          </a:xfrm>
        </p:grpSpPr>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7424" y="4877095"/>
              <a:ext cx="998306" cy="1311676"/>
            </a:xfrm>
            <a:prstGeom prst="rect">
              <a:avLst/>
            </a:prstGeom>
            <a:ln w="38100">
              <a:solidFill>
                <a:srgbClr val="A8AE00"/>
              </a:solidFill>
            </a:ln>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57460" y="1578095"/>
              <a:ext cx="764272" cy="1418437"/>
            </a:xfrm>
            <a:prstGeom prst="rect">
              <a:avLst/>
            </a:prstGeom>
            <a:ln w="38100">
              <a:solidFill>
                <a:schemeClr val="tx1"/>
              </a:solidFill>
            </a:ln>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37523" y="1574563"/>
              <a:ext cx="766175" cy="1421969"/>
            </a:xfrm>
            <a:prstGeom prst="rect">
              <a:avLst/>
            </a:prstGeom>
            <a:ln w="38100">
              <a:solidFill>
                <a:srgbClr val="712AA2"/>
              </a:solidFill>
            </a:ln>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57460" y="4877095"/>
              <a:ext cx="1438864" cy="1311676"/>
            </a:xfrm>
            <a:prstGeom prst="rect">
              <a:avLst/>
            </a:prstGeom>
            <a:ln w="38100">
              <a:solidFill>
                <a:srgbClr val="D4A100"/>
              </a:solidFill>
            </a:ln>
          </p:spPr>
        </p:pic>
        <p:pic>
          <p:nvPicPr>
            <p:cNvPr id="30" name="Picture 29"/>
            <p:cNvPicPr>
              <a:picLocks noChangeAspect="1"/>
            </p:cNvPicPr>
            <p:nvPr/>
          </p:nvPicPr>
          <p:blipFill rotWithShape="1">
            <a:blip r:embed="rId9" cstate="print">
              <a:extLst>
                <a:ext uri="{28A0092B-C50C-407E-A947-70E740481C1C}">
                  <a14:useLocalDpi xmlns:a14="http://schemas.microsoft.com/office/drawing/2010/main" val="0"/>
                </a:ext>
              </a:extLst>
            </a:blip>
            <a:srcRect t="1263" b="1019"/>
            <a:stretch/>
          </p:blipFill>
          <p:spPr>
            <a:xfrm>
              <a:off x="10708286" y="1578095"/>
              <a:ext cx="797444" cy="1418438"/>
            </a:xfrm>
            <a:prstGeom prst="rect">
              <a:avLst/>
            </a:prstGeom>
            <a:ln w="38100">
              <a:solidFill>
                <a:srgbClr val="D42526"/>
              </a:solidFill>
            </a:ln>
          </p:spPr>
        </p:pic>
        <p:pic>
          <p:nvPicPr>
            <p:cNvPr id="31" name="Picture 3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57460" y="3118571"/>
              <a:ext cx="2548270" cy="1624172"/>
            </a:xfrm>
            <a:prstGeom prst="rect">
              <a:avLst/>
            </a:prstGeom>
            <a:ln w="38100">
              <a:solidFill>
                <a:srgbClr val="506BB2"/>
              </a:solidFill>
            </a:ln>
          </p:spPr>
        </p:pic>
      </p:grpSp>
    </p:spTree>
    <p:extLst>
      <p:ext uri="{BB962C8B-B14F-4D97-AF65-F5344CB8AC3E}">
        <p14:creationId xmlns:p14="http://schemas.microsoft.com/office/powerpoint/2010/main" val="234707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 Works</a:t>
            </a:r>
            <a:endParaRPr lang="en-US" dirty="0">
              <a:latin typeface="Times New Roman" charset="0"/>
              <a:ea typeface="Times New Roman" charset="0"/>
              <a:cs typeface="Times New Roman" charset="0"/>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82337" y="2317172"/>
            <a:ext cx="2468880" cy="2468880"/>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8689" y="2317172"/>
            <a:ext cx="2468880" cy="246888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5041" y="2317172"/>
            <a:ext cx="2468880" cy="2468880"/>
          </a:xfrm>
          <a:prstGeom prst="rect">
            <a:avLst/>
          </a:prstGeom>
        </p:spPr>
      </p:pic>
      <p:sp>
        <p:nvSpPr>
          <p:cNvPr id="10" name="TextBox 9"/>
          <p:cNvSpPr txBox="1"/>
          <p:nvPr/>
        </p:nvSpPr>
        <p:spPr>
          <a:xfrm>
            <a:off x="1107099" y="4822916"/>
            <a:ext cx="1619354" cy="307777"/>
          </a:xfrm>
          <a:prstGeom prst="rect">
            <a:avLst/>
          </a:prstGeom>
          <a:noFill/>
        </p:spPr>
        <p:txBody>
          <a:bodyPr wrap="none" rtlCol="0">
            <a:spAutoFit/>
          </a:bodyPr>
          <a:lstStyle/>
          <a:p>
            <a:pPr algn="ctr"/>
            <a:r>
              <a:rPr lang="en-US" dirty="0">
                <a:latin typeface="Times New Roman" charset="0"/>
                <a:ea typeface="Times New Roman" charset="0"/>
                <a:cs typeface="Times New Roman" charset="0"/>
              </a:rPr>
              <a:t>[</a:t>
            </a:r>
            <a:r>
              <a:rPr lang="en-US" dirty="0" err="1">
                <a:latin typeface="Times New Roman" charset="0"/>
                <a:ea typeface="Times New Roman" charset="0"/>
                <a:cs typeface="Times New Roman" charset="0"/>
              </a:rPr>
              <a:t>Groller</a:t>
            </a:r>
            <a:r>
              <a:rPr lang="en-US" dirty="0">
                <a:latin typeface="Times New Roman" charset="0"/>
                <a:ea typeface="Times New Roman" charset="0"/>
                <a:cs typeface="Times New Roman" charset="0"/>
              </a:rPr>
              <a:t> et al. 1995]</a:t>
            </a:r>
          </a:p>
        </p:txBody>
      </p:sp>
      <p:sp>
        <p:nvSpPr>
          <p:cNvPr id="11" name="TextBox 10"/>
          <p:cNvSpPr txBox="1"/>
          <p:nvPr/>
        </p:nvSpPr>
        <p:spPr>
          <a:xfrm>
            <a:off x="3909826" y="4834121"/>
            <a:ext cx="1321196" cy="307777"/>
          </a:xfrm>
          <a:prstGeom prst="rect">
            <a:avLst/>
          </a:prstGeom>
          <a:noFill/>
        </p:spPr>
        <p:txBody>
          <a:bodyPr wrap="none" rtlCol="0">
            <a:spAutoFit/>
          </a:bodyPr>
          <a:lstStyle/>
          <a:p>
            <a:pPr algn="ctr"/>
            <a:r>
              <a:rPr lang="en-US" dirty="0">
                <a:latin typeface="Times New Roman" charset="0"/>
                <a:ea typeface="Times New Roman" charset="0"/>
                <a:cs typeface="Times New Roman" charset="0"/>
              </a:rPr>
              <a:t>[</a:t>
            </a:r>
            <a:r>
              <a:rPr lang="nb-NO" dirty="0" err="1">
                <a:latin typeface="Times New Roman" charset="0"/>
                <a:ea typeface="Times New Roman" charset="0"/>
                <a:cs typeface="Times New Roman" charset="0"/>
              </a:rPr>
              <a:t>Xu</a:t>
            </a:r>
            <a:r>
              <a:rPr lang="nb-NO" dirty="0">
                <a:latin typeface="Times New Roman" charset="0"/>
                <a:ea typeface="Times New Roman" charset="0"/>
                <a:cs typeface="Times New Roman" charset="0"/>
              </a:rPr>
              <a:t> et al. 2001</a:t>
            </a:r>
            <a:r>
              <a:rPr lang="en-US" dirty="0">
                <a:latin typeface="Times New Roman" charset="0"/>
                <a:ea typeface="Times New Roman" charset="0"/>
                <a:cs typeface="Times New Roman" charset="0"/>
              </a:rPr>
              <a:t>]</a:t>
            </a:r>
          </a:p>
        </p:txBody>
      </p:sp>
      <p:sp>
        <p:nvSpPr>
          <p:cNvPr id="12" name="TextBox 11"/>
          <p:cNvSpPr txBox="1"/>
          <p:nvPr/>
        </p:nvSpPr>
        <p:spPr>
          <a:xfrm>
            <a:off x="6788696" y="4834121"/>
            <a:ext cx="1521570" cy="307777"/>
          </a:xfrm>
          <a:prstGeom prst="rect">
            <a:avLst/>
          </a:prstGeom>
          <a:noFill/>
        </p:spPr>
        <p:txBody>
          <a:bodyPr wrap="none" rtlCol="0">
            <a:spAutoFit/>
          </a:bodyPr>
          <a:lstStyle/>
          <a:p>
            <a:pPr algn="ctr"/>
            <a:r>
              <a:rPr lang="en-US" dirty="0">
                <a:latin typeface="Times New Roman" charset="0"/>
                <a:ea typeface="Times New Roman" charset="0"/>
                <a:cs typeface="Times New Roman" charset="0"/>
              </a:rPr>
              <a:t>[</a:t>
            </a:r>
            <a:r>
              <a:rPr lang="en-US" dirty="0" err="1">
                <a:latin typeface="Times New Roman" charset="0"/>
                <a:ea typeface="Times New Roman" charset="0"/>
                <a:cs typeface="Times New Roman" charset="0"/>
              </a:rPr>
              <a:t>Jakob</a:t>
            </a:r>
            <a:r>
              <a:rPr lang="en-US" dirty="0">
                <a:latin typeface="Times New Roman" charset="0"/>
                <a:ea typeface="Times New Roman" charset="0"/>
                <a:cs typeface="Times New Roman" charset="0"/>
              </a:rPr>
              <a:t> et al. 2010]</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22249" y="2317172"/>
            <a:ext cx="2462355" cy="2462355"/>
          </a:xfrm>
          <a:prstGeom prst="rect">
            <a:avLst/>
          </a:prstGeom>
        </p:spPr>
      </p:pic>
      <p:sp>
        <p:nvSpPr>
          <p:cNvPr id="6" name="Rectangle 5"/>
          <p:cNvSpPr/>
          <p:nvPr/>
        </p:nvSpPr>
        <p:spPr>
          <a:xfrm>
            <a:off x="9618289" y="4822916"/>
            <a:ext cx="1470274" cy="307777"/>
          </a:xfrm>
          <a:prstGeom prst="rect">
            <a:avLst/>
          </a:prstGeom>
        </p:spPr>
        <p:txBody>
          <a:bodyPr wrap="none">
            <a:spAutoFit/>
          </a:bodyPr>
          <a:lstStyle/>
          <a:p>
            <a:pPr algn="ctr"/>
            <a:r>
              <a:rPr lang="en-US" dirty="0">
                <a:latin typeface="Times New Roman" charset="0"/>
                <a:ea typeface="Times New Roman" charset="0"/>
                <a:cs typeface="Times New Roman" charset="0"/>
              </a:rPr>
              <a:t>[Zhao et al. 2013]</a:t>
            </a:r>
          </a:p>
        </p:txBody>
      </p:sp>
      <p:sp>
        <p:nvSpPr>
          <p:cNvPr id="13" name="TextBox 12"/>
          <p:cNvSpPr txBox="1"/>
          <p:nvPr/>
        </p:nvSpPr>
        <p:spPr>
          <a:xfrm>
            <a:off x="657342" y="1503144"/>
            <a:ext cx="4017062" cy="523220"/>
          </a:xfrm>
          <a:prstGeom prst="rect">
            <a:avLst/>
          </a:prstGeom>
          <a:noFill/>
        </p:spPr>
        <p:txBody>
          <a:bodyPr wrap="none" rtlCol="0">
            <a:spAutoFit/>
          </a:bodyPr>
          <a:lstStyle/>
          <a:p>
            <a:pPr marL="457200" indent="-457200">
              <a:buFont typeface="Arial" panose="020B0604020202020204" pitchFamily="34" charset="0"/>
              <a:buChar char="•"/>
            </a:pPr>
            <a:r>
              <a:rPr lang="en-US" sz="2800" dirty="0">
                <a:latin typeface="Times New Roman" charset="0"/>
                <a:ea typeface="Times New Roman" charset="0"/>
                <a:cs typeface="Times New Roman" charset="0"/>
              </a:rPr>
              <a:t>Volumetric Approaches</a:t>
            </a:r>
            <a:endParaRPr lang="en-US" sz="2800" dirty="0"/>
          </a:p>
        </p:txBody>
      </p:sp>
      <p:sp>
        <p:nvSpPr>
          <p:cNvPr id="14" name="Rectangle 13"/>
          <p:cNvSpPr/>
          <p:nvPr/>
        </p:nvSpPr>
        <p:spPr>
          <a:xfrm>
            <a:off x="2167298" y="5635986"/>
            <a:ext cx="1604927" cy="400110"/>
          </a:xfrm>
          <a:prstGeom prst="rect">
            <a:avLst/>
          </a:prstGeom>
        </p:spPr>
        <p:txBody>
          <a:bodyPr wrap="none">
            <a:spAutoFit/>
          </a:bodyPr>
          <a:lstStyle/>
          <a:p>
            <a:pPr marL="457200" indent="-457200">
              <a:buFont typeface="Arial" charset="0"/>
              <a:buChar char="•"/>
            </a:pPr>
            <a:r>
              <a:rPr lang="en-US" sz="2000" dirty="0">
                <a:solidFill>
                  <a:srgbClr val="008000"/>
                </a:solidFill>
                <a:latin typeface="Times New Roman" charset="0"/>
                <a:ea typeface="Times New Roman" charset="0"/>
                <a:cs typeface="Times New Roman" charset="0"/>
              </a:rPr>
              <a:t>Realistic </a:t>
            </a:r>
          </a:p>
        </p:txBody>
      </p:sp>
      <p:sp>
        <p:nvSpPr>
          <p:cNvPr id="15" name="TextBox 14"/>
          <p:cNvSpPr txBox="1"/>
          <p:nvPr/>
        </p:nvSpPr>
        <p:spPr>
          <a:xfrm>
            <a:off x="6339364" y="5635986"/>
            <a:ext cx="5572696" cy="707886"/>
          </a:xfrm>
          <a:prstGeom prst="rect">
            <a:avLst/>
          </a:prstGeom>
          <a:noFill/>
        </p:spPr>
        <p:txBody>
          <a:bodyPr wrap="square" rtlCol="0">
            <a:spAutoFit/>
          </a:bodyPr>
          <a:lstStyle/>
          <a:p>
            <a:pPr marL="342900" indent="-342900">
              <a:buFont typeface="Arial" charset="0"/>
              <a:buChar char="•"/>
            </a:pPr>
            <a:r>
              <a:rPr lang="en-US" sz="2000" dirty="0">
                <a:solidFill>
                  <a:srgbClr val="FF0000"/>
                </a:solidFill>
                <a:latin typeface="Times New Roman" charset="0"/>
                <a:ea typeface="Times New Roman" charset="0"/>
                <a:cs typeface="Times New Roman" charset="0"/>
              </a:rPr>
              <a:t>Hours of rendering time </a:t>
            </a:r>
          </a:p>
          <a:p>
            <a:pPr marL="342900" indent="-342900">
              <a:buFont typeface="Arial" charset="0"/>
              <a:buChar char="•"/>
            </a:pPr>
            <a:r>
              <a:rPr lang="en-US" sz="2000" dirty="0">
                <a:solidFill>
                  <a:srgbClr val="FF0000"/>
                </a:solidFill>
                <a:latin typeface="Times New Roman" charset="0"/>
                <a:ea typeface="Times New Roman" charset="0"/>
                <a:cs typeface="Times New Roman" charset="0"/>
              </a:rPr>
              <a:t>Gigantic data</a:t>
            </a:r>
          </a:p>
        </p:txBody>
      </p:sp>
    </p:spTree>
    <p:extLst>
      <p:ext uri="{BB962C8B-B14F-4D97-AF65-F5344CB8AC3E}">
        <p14:creationId xmlns:p14="http://schemas.microsoft.com/office/powerpoint/2010/main" val="124652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404088" y="1690688"/>
            <a:ext cx="6780323" cy="4785024"/>
            <a:chOff x="1435100" y="139700"/>
            <a:chExt cx="9321800" cy="657860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100" y="139700"/>
              <a:ext cx="9321800" cy="6578600"/>
            </a:xfrm>
            <a:prstGeom prst="rect">
              <a:avLst/>
            </a:prstGeom>
          </p:spPr>
        </p:pic>
        <p:sp>
          <p:nvSpPr>
            <p:cNvPr id="6" name="Rectangle 5"/>
            <p:cNvSpPr/>
            <p:nvPr/>
          </p:nvSpPr>
          <p:spPr>
            <a:xfrm>
              <a:off x="4840224" y="3596640"/>
              <a:ext cx="2804160" cy="2584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7862" y="4174744"/>
              <a:ext cx="3009900" cy="254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2416" y="5168138"/>
              <a:ext cx="3009900" cy="254000"/>
            </a:xfrm>
            <a:prstGeom prst="rect">
              <a:avLst/>
            </a:prstGeom>
          </p:spPr>
        </p:pic>
      </p:grpSp>
      <p:sp>
        <p:nvSpPr>
          <p:cNvPr id="11" name="Title 1"/>
          <p:cNvSpPr>
            <a:spLocks noGrp="1"/>
          </p:cNvSpPr>
          <p:nvPr>
            <p:ph type="title"/>
          </p:nvPr>
        </p:nvSpPr>
        <p:spPr/>
        <p:txBody>
          <a:bodyPr/>
          <a:lstStyle/>
          <a:p>
            <a:r>
              <a:rPr lang="en-US" dirty="0">
                <a:cs typeface="Times New Roman" panose="02020603050405020304" pitchFamily="18" charset="0"/>
              </a:rPr>
              <a:t>Results</a:t>
            </a:r>
          </a:p>
        </p:txBody>
      </p:sp>
      <p:sp>
        <p:nvSpPr>
          <p:cNvPr id="20" name="Rectangle 19"/>
          <p:cNvSpPr/>
          <p:nvPr/>
        </p:nvSpPr>
        <p:spPr>
          <a:xfrm>
            <a:off x="6189190" y="1810139"/>
            <a:ext cx="2583617" cy="434806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8957460" y="1574563"/>
            <a:ext cx="2548270" cy="4614208"/>
            <a:chOff x="8957460" y="1574563"/>
            <a:chExt cx="2548270" cy="4614208"/>
          </a:xfrm>
        </p:grpSpPr>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7424" y="4877095"/>
              <a:ext cx="998306" cy="1311676"/>
            </a:xfrm>
            <a:prstGeom prst="rect">
              <a:avLst/>
            </a:prstGeom>
            <a:ln w="38100">
              <a:solidFill>
                <a:srgbClr val="A8AE00"/>
              </a:solidFill>
            </a:ln>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57460" y="1578095"/>
              <a:ext cx="764272" cy="1418437"/>
            </a:xfrm>
            <a:prstGeom prst="rect">
              <a:avLst/>
            </a:prstGeom>
            <a:ln w="38100">
              <a:solidFill>
                <a:schemeClr val="tx1"/>
              </a:solidFill>
            </a:ln>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37523" y="1574563"/>
              <a:ext cx="766175" cy="1421969"/>
            </a:xfrm>
            <a:prstGeom prst="rect">
              <a:avLst/>
            </a:prstGeom>
            <a:ln w="38100">
              <a:solidFill>
                <a:srgbClr val="712AA2"/>
              </a:solidFill>
            </a:ln>
          </p:spPr>
        </p:pic>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57460" y="4877095"/>
              <a:ext cx="1438864" cy="1311676"/>
            </a:xfrm>
            <a:prstGeom prst="rect">
              <a:avLst/>
            </a:prstGeom>
            <a:ln w="38100">
              <a:solidFill>
                <a:srgbClr val="D4A100"/>
              </a:solidFill>
            </a:ln>
          </p:spPr>
        </p:pic>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t="1263" b="1019"/>
            <a:stretch/>
          </p:blipFill>
          <p:spPr>
            <a:xfrm>
              <a:off x="10708286" y="1578095"/>
              <a:ext cx="797444" cy="1418438"/>
            </a:xfrm>
            <a:prstGeom prst="rect">
              <a:avLst/>
            </a:prstGeom>
            <a:ln w="38100">
              <a:solidFill>
                <a:srgbClr val="D42526"/>
              </a:solidFill>
            </a:ln>
          </p:spPr>
        </p:pic>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57460" y="3118571"/>
              <a:ext cx="2548270" cy="1624172"/>
            </a:xfrm>
            <a:prstGeom prst="rect">
              <a:avLst/>
            </a:prstGeom>
            <a:ln w="38100">
              <a:solidFill>
                <a:srgbClr val="506BB2"/>
              </a:solidFill>
            </a:ln>
          </p:spPr>
        </p:pic>
      </p:grpSp>
      <p:sp>
        <p:nvSpPr>
          <p:cNvPr id="17" name="TextBox 16"/>
          <p:cNvSpPr txBox="1"/>
          <p:nvPr/>
        </p:nvSpPr>
        <p:spPr>
          <a:xfrm>
            <a:off x="3309058" y="1294946"/>
            <a:ext cx="3350597"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Rendering time per frame</a:t>
            </a:r>
          </a:p>
        </p:txBody>
      </p:sp>
      <p:sp>
        <p:nvSpPr>
          <p:cNvPr id="2" name="Right Arrow 1"/>
          <p:cNvSpPr/>
          <p:nvPr/>
        </p:nvSpPr>
        <p:spPr>
          <a:xfrm rot="815563">
            <a:off x="8328212" y="3164551"/>
            <a:ext cx="277906" cy="288017"/>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Right Arrow 17"/>
          <p:cNvSpPr/>
          <p:nvPr/>
        </p:nvSpPr>
        <p:spPr>
          <a:xfrm rot="815563">
            <a:off x="8328212" y="3985599"/>
            <a:ext cx="277906" cy="288017"/>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Right Arrow 18"/>
          <p:cNvSpPr/>
          <p:nvPr/>
        </p:nvSpPr>
        <p:spPr>
          <a:xfrm rot="815563">
            <a:off x="8328211" y="4828503"/>
            <a:ext cx="277906" cy="288017"/>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5457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404088" y="1690688"/>
            <a:ext cx="6780323" cy="4785024"/>
            <a:chOff x="1435100" y="139700"/>
            <a:chExt cx="9321800" cy="657860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100" y="139700"/>
              <a:ext cx="9321800" cy="6578600"/>
            </a:xfrm>
            <a:prstGeom prst="rect">
              <a:avLst/>
            </a:prstGeom>
          </p:spPr>
        </p:pic>
        <p:sp>
          <p:nvSpPr>
            <p:cNvPr id="6" name="Rectangle 5"/>
            <p:cNvSpPr/>
            <p:nvPr/>
          </p:nvSpPr>
          <p:spPr>
            <a:xfrm>
              <a:off x="4840224" y="3596640"/>
              <a:ext cx="2804160" cy="2584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7862" y="4174744"/>
              <a:ext cx="3009900" cy="254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2416" y="5168138"/>
              <a:ext cx="3009900" cy="254000"/>
            </a:xfrm>
            <a:prstGeom prst="rect">
              <a:avLst/>
            </a:prstGeom>
          </p:spPr>
        </p:pic>
      </p:grpSp>
      <p:sp>
        <p:nvSpPr>
          <p:cNvPr id="11" name="Title 1"/>
          <p:cNvSpPr>
            <a:spLocks noGrp="1"/>
          </p:cNvSpPr>
          <p:nvPr>
            <p:ph type="title"/>
          </p:nvPr>
        </p:nvSpPr>
        <p:spPr/>
        <p:txBody>
          <a:bodyPr/>
          <a:lstStyle/>
          <a:p>
            <a:r>
              <a:rPr lang="en-US" dirty="0">
                <a:cs typeface="Times New Roman" panose="02020603050405020304" pitchFamily="18" charset="0"/>
              </a:rPr>
              <a:t>Results</a:t>
            </a:r>
          </a:p>
        </p:txBody>
      </p:sp>
      <p:sp>
        <p:nvSpPr>
          <p:cNvPr id="21" name="Rectangle 20"/>
          <p:cNvSpPr/>
          <p:nvPr/>
        </p:nvSpPr>
        <p:spPr>
          <a:xfrm>
            <a:off x="3360114" y="1810139"/>
            <a:ext cx="2814349" cy="43480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309058" y="1294946"/>
            <a:ext cx="3350597"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Rendering time per frame</a:t>
            </a:r>
          </a:p>
        </p:txBody>
      </p:sp>
      <p:grpSp>
        <p:nvGrpSpPr>
          <p:cNvPr id="18" name="Group 17"/>
          <p:cNvGrpSpPr/>
          <p:nvPr/>
        </p:nvGrpSpPr>
        <p:grpSpPr>
          <a:xfrm>
            <a:off x="8957460" y="1574563"/>
            <a:ext cx="2548270" cy="4614208"/>
            <a:chOff x="8957460" y="1574563"/>
            <a:chExt cx="2548270" cy="4614208"/>
          </a:xfrm>
        </p:grpSpPr>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7424" y="4877095"/>
              <a:ext cx="998306" cy="1311676"/>
            </a:xfrm>
            <a:prstGeom prst="rect">
              <a:avLst/>
            </a:prstGeom>
            <a:ln w="38100">
              <a:solidFill>
                <a:srgbClr val="A8AE00"/>
              </a:solidFill>
            </a:ln>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57460" y="1578095"/>
              <a:ext cx="764272" cy="1418437"/>
            </a:xfrm>
            <a:prstGeom prst="rect">
              <a:avLst/>
            </a:prstGeom>
            <a:ln w="38100">
              <a:solidFill>
                <a:schemeClr val="tx1"/>
              </a:solidFill>
            </a:ln>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37523" y="1574563"/>
              <a:ext cx="766175" cy="1421969"/>
            </a:xfrm>
            <a:prstGeom prst="rect">
              <a:avLst/>
            </a:prstGeom>
            <a:ln w="38100">
              <a:solidFill>
                <a:srgbClr val="712AA2"/>
              </a:solidFill>
            </a:ln>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57460" y="4877095"/>
              <a:ext cx="1438864" cy="1311676"/>
            </a:xfrm>
            <a:prstGeom prst="rect">
              <a:avLst/>
            </a:prstGeom>
            <a:ln w="38100">
              <a:solidFill>
                <a:srgbClr val="D4A100"/>
              </a:solidFill>
            </a:ln>
          </p:spPr>
        </p:pic>
        <p:pic>
          <p:nvPicPr>
            <p:cNvPr id="31" name="Picture 30"/>
            <p:cNvPicPr>
              <a:picLocks noChangeAspect="1"/>
            </p:cNvPicPr>
            <p:nvPr/>
          </p:nvPicPr>
          <p:blipFill rotWithShape="1">
            <a:blip r:embed="rId9" cstate="print">
              <a:extLst>
                <a:ext uri="{28A0092B-C50C-407E-A947-70E740481C1C}">
                  <a14:useLocalDpi xmlns:a14="http://schemas.microsoft.com/office/drawing/2010/main" val="0"/>
                </a:ext>
              </a:extLst>
            </a:blip>
            <a:srcRect t="1263" b="1019"/>
            <a:stretch/>
          </p:blipFill>
          <p:spPr>
            <a:xfrm>
              <a:off x="10708286" y="1578095"/>
              <a:ext cx="797444" cy="1418438"/>
            </a:xfrm>
            <a:prstGeom prst="rect">
              <a:avLst/>
            </a:prstGeom>
            <a:ln w="38100">
              <a:solidFill>
                <a:srgbClr val="D42526"/>
              </a:solidFill>
            </a:ln>
          </p:spPr>
        </p:pic>
        <p:pic>
          <p:nvPicPr>
            <p:cNvPr id="32" name="Picture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57460" y="3118571"/>
              <a:ext cx="2548270" cy="1624172"/>
            </a:xfrm>
            <a:prstGeom prst="rect">
              <a:avLst/>
            </a:prstGeom>
            <a:ln w="38100">
              <a:solidFill>
                <a:srgbClr val="506BB2"/>
              </a:solidFill>
            </a:ln>
          </p:spPr>
        </p:pic>
      </p:grpSp>
    </p:spTree>
    <p:extLst>
      <p:ext uri="{BB962C8B-B14F-4D97-AF65-F5344CB8AC3E}">
        <p14:creationId xmlns:p14="http://schemas.microsoft.com/office/powerpoint/2010/main" val="139625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cs typeface="Times New Roman" panose="02020603050405020304" pitchFamily="18" charset="0"/>
              </a:rPr>
              <a:t>Live Demo</a:t>
            </a:r>
          </a:p>
        </p:txBody>
      </p:sp>
    </p:spTree>
    <p:extLst>
      <p:ext uri="{BB962C8B-B14F-4D97-AF65-F5344CB8AC3E}">
        <p14:creationId xmlns:p14="http://schemas.microsoft.com/office/powerpoint/2010/main" val="54879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cs typeface="Times New Roman" panose="02020603050405020304" pitchFamily="18" charset="0"/>
              </a:rPr>
              <a:t>Live Demo</a:t>
            </a:r>
          </a:p>
        </p:txBody>
      </p:sp>
    </p:spTree>
    <p:extLst>
      <p:ext uri="{BB962C8B-B14F-4D97-AF65-F5344CB8AC3E}">
        <p14:creationId xmlns:p14="http://schemas.microsoft.com/office/powerpoint/2010/main" val="20348016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cs typeface="Times New Roman" panose="02020603050405020304" pitchFamily="18" charset="0"/>
              </a:rPr>
              <a:t>Conclusion</a:t>
            </a:r>
          </a:p>
        </p:txBody>
      </p:sp>
    </p:spTree>
    <p:extLst>
      <p:ext uri="{BB962C8B-B14F-4D97-AF65-F5344CB8AC3E}">
        <p14:creationId xmlns:p14="http://schemas.microsoft.com/office/powerpoint/2010/main" val="253702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r>
              <a:rPr lang="en-US" dirty="0"/>
              <a:t>Conclusion</a:t>
            </a:r>
          </a:p>
        </p:txBody>
      </p:sp>
    </p:spTree>
    <p:extLst>
      <p:ext uri="{BB962C8B-B14F-4D97-AF65-F5344CB8AC3E}">
        <p14:creationId xmlns:p14="http://schemas.microsoft.com/office/powerpoint/2010/main" val="3482767092"/>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anose="02020603050405020304" pitchFamily="18" charset="0"/>
              </a:rPr>
              <a:t>Conclusion</a:t>
            </a:r>
          </a:p>
        </p:txBody>
      </p:sp>
      <p:sp>
        <p:nvSpPr>
          <p:cNvPr id="5" name="TextBox 4"/>
          <p:cNvSpPr txBox="1"/>
          <p:nvPr/>
        </p:nvSpPr>
        <p:spPr>
          <a:xfrm>
            <a:off x="499547" y="1903238"/>
            <a:ext cx="2738250" cy="830997"/>
          </a:xfrm>
          <a:prstGeom prst="rect">
            <a:avLst/>
          </a:prstGeom>
          <a:noFill/>
        </p:spPr>
        <p:txBody>
          <a:bodyPr wrap="none" rtlCol="0">
            <a:spAutoFit/>
          </a:bodyPr>
          <a:lstStyle/>
          <a:p>
            <a:pPr algn="r"/>
            <a:r>
              <a:rPr lang="en-US" sz="2400" dirty="0">
                <a:latin typeface="Times New Roman" charset="0"/>
                <a:ea typeface="Times New Roman" charset="0"/>
                <a:cs typeface="Times New Roman" charset="0"/>
              </a:rPr>
              <a:t>Modified Procedural</a:t>
            </a:r>
          </a:p>
          <a:p>
            <a:pPr algn="r"/>
            <a:r>
              <a:rPr lang="en-US" sz="2400" dirty="0">
                <a:latin typeface="Times New Roman" charset="0"/>
                <a:ea typeface="Times New Roman" charset="0"/>
                <a:cs typeface="Times New Roman" charset="0"/>
              </a:rPr>
              <a:t>Yarn Model</a:t>
            </a:r>
          </a:p>
        </p:txBody>
      </p:sp>
      <p:sp>
        <p:nvSpPr>
          <p:cNvPr id="6" name="TextBox 5"/>
          <p:cNvSpPr txBox="1"/>
          <p:nvPr/>
        </p:nvSpPr>
        <p:spPr>
          <a:xfrm>
            <a:off x="3505567" y="2243907"/>
            <a:ext cx="1628972" cy="461665"/>
          </a:xfrm>
          <a:prstGeom prst="rect">
            <a:avLst/>
          </a:prstGeom>
          <a:noFill/>
        </p:spPr>
        <p:txBody>
          <a:bodyPr wrap="none" rtlCol="0">
            <a:spAutoFit/>
          </a:bodyPr>
          <a:lstStyle/>
          <a:p>
            <a:pPr algn="ctr"/>
            <a:r>
              <a:rPr lang="en-US" sz="2400" dirty="0">
                <a:latin typeface="Times New Roman" charset="0"/>
                <a:ea typeface="Times New Roman" charset="0"/>
                <a:cs typeface="Times New Roman" charset="0"/>
              </a:rPr>
              <a:t>Core Fibers</a:t>
            </a:r>
          </a:p>
        </p:txBody>
      </p:sp>
      <p:sp>
        <p:nvSpPr>
          <p:cNvPr id="7" name="TextBox 6"/>
          <p:cNvSpPr txBox="1"/>
          <p:nvPr/>
        </p:nvSpPr>
        <p:spPr>
          <a:xfrm>
            <a:off x="5738534" y="2243908"/>
            <a:ext cx="748923" cy="461665"/>
          </a:xfrm>
          <a:prstGeom prst="rect">
            <a:avLst/>
          </a:prstGeom>
          <a:noFill/>
        </p:spPr>
        <p:txBody>
          <a:bodyPr wrap="none" rtlCol="0">
            <a:spAutoFit/>
          </a:bodyPr>
          <a:lstStyle/>
          <a:p>
            <a:pPr algn="ctr"/>
            <a:r>
              <a:rPr lang="en-US" sz="2400" dirty="0" err="1">
                <a:latin typeface="Times New Roman" charset="0"/>
                <a:ea typeface="Times New Roman" charset="0"/>
                <a:cs typeface="Times New Roman" charset="0"/>
              </a:rPr>
              <a:t>LoD</a:t>
            </a:r>
            <a:endParaRPr lang="en-US" sz="2400" dirty="0">
              <a:latin typeface="Times New Roman" charset="0"/>
              <a:ea typeface="Times New Roman" charset="0"/>
              <a:cs typeface="Times New Roman" charset="0"/>
            </a:endParaRPr>
          </a:p>
        </p:txBody>
      </p:sp>
      <p:sp>
        <p:nvSpPr>
          <p:cNvPr id="8" name="TextBox 7"/>
          <p:cNvSpPr txBox="1"/>
          <p:nvPr/>
        </p:nvSpPr>
        <p:spPr>
          <a:xfrm>
            <a:off x="7217141" y="2243908"/>
            <a:ext cx="1843774" cy="461665"/>
          </a:xfrm>
          <a:prstGeom prst="rect">
            <a:avLst/>
          </a:prstGeom>
          <a:noFill/>
        </p:spPr>
        <p:txBody>
          <a:bodyPr wrap="none" rtlCol="0">
            <a:spAutoFit/>
          </a:bodyPr>
          <a:lstStyle/>
          <a:p>
            <a:pPr algn="ctr"/>
            <a:r>
              <a:rPr lang="en-US" sz="2400" dirty="0">
                <a:latin typeface="Times New Roman" charset="0"/>
                <a:ea typeface="Times New Roman" charset="0"/>
                <a:cs typeface="Times New Roman" charset="0"/>
              </a:rPr>
              <a:t>Self-shadows</a:t>
            </a:r>
          </a:p>
        </p:txBody>
      </p:sp>
      <p:sp>
        <p:nvSpPr>
          <p:cNvPr id="9" name="TextBox 8"/>
          <p:cNvSpPr txBox="1"/>
          <p:nvPr/>
        </p:nvSpPr>
        <p:spPr>
          <a:xfrm>
            <a:off x="9231452" y="2243907"/>
            <a:ext cx="2584362" cy="461665"/>
          </a:xfrm>
          <a:prstGeom prst="rect">
            <a:avLst/>
          </a:prstGeom>
          <a:noFill/>
        </p:spPr>
        <p:txBody>
          <a:bodyPr wrap="none" rtlCol="0">
            <a:spAutoFit/>
          </a:bodyPr>
          <a:lstStyle/>
          <a:p>
            <a:pPr algn="ctr"/>
            <a:r>
              <a:rPr lang="en-US" sz="2400" dirty="0">
                <a:latin typeface="Times New Roman" charset="0"/>
                <a:ea typeface="Times New Roman" charset="0"/>
                <a:cs typeface="Times New Roman" charset="0"/>
              </a:rPr>
              <a:t>Ambient Occlusion</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50000" r="8457"/>
          <a:stretch/>
        </p:blipFill>
        <p:spPr>
          <a:xfrm rot="16200000">
            <a:off x="710865" y="3759537"/>
            <a:ext cx="3355530" cy="1304925"/>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50000" r="8457"/>
          <a:stretch/>
        </p:blipFill>
        <p:spPr>
          <a:xfrm rot="16200000">
            <a:off x="2568521" y="3759539"/>
            <a:ext cx="3355530" cy="1304925"/>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42973" r="14545"/>
          <a:stretch/>
        </p:blipFill>
        <p:spPr>
          <a:xfrm>
            <a:off x="5134539" y="2734236"/>
            <a:ext cx="1803901" cy="3355529"/>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44316" r="17304"/>
          <a:stretch/>
        </p:blipFill>
        <p:spPr>
          <a:xfrm rot="16200000">
            <a:off x="8845868" y="3973822"/>
            <a:ext cx="3355530" cy="876356"/>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6778" y="2734236"/>
            <a:ext cx="2583580" cy="3355531"/>
          </a:xfrm>
          <a:prstGeom prst="rect">
            <a:avLst/>
          </a:prstGeom>
        </p:spPr>
      </p:pic>
    </p:spTree>
    <p:extLst>
      <p:ext uri="{BB962C8B-B14F-4D97-AF65-F5344CB8AC3E}">
        <p14:creationId xmlns:p14="http://schemas.microsoft.com/office/powerpoint/2010/main" val="3126388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US" dirty="0">
                <a:cs typeface="Times New Roman" panose="02020603050405020304" pitchFamily="18" charset="0"/>
              </a:rPr>
              <a:t>Conclusion</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5092" y="1478538"/>
            <a:ext cx="2766908" cy="5135193"/>
          </a:xfrm>
          <a:prstGeom prst="rect">
            <a:avLst/>
          </a:prstGeom>
          <a:ln w="38100">
            <a:noFill/>
          </a:ln>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6136" y="1436910"/>
            <a:ext cx="2768786" cy="5138679"/>
          </a:xfrm>
          <a:prstGeom prst="rect">
            <a:avLst/>
          </a:prstGeom>
          <a:ln w="38100">
            <a:noFill/>
          </a:ln>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24" y="1326717"/>
            <a:ext cx="4208826" cy="3836790"/>
          </a:xfrm>
          <a:prstGeom prst="rect">
            <a:avLst/>
          </a:prstGeom>
          <a:ln w="38100">
            <a:noFill/>
          </a:ln>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3105" y="3711359"/>
            <a:ext cx="1660122" cy="3021899"/>
          </a:xfrm>
          <a:prstGeom prst="rect">
            <a:avLst/>
          </a:prstGeom>
          <a:ln w="38100">
            <a:noFill/>
          </a:ln>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2582" y="3164896"/>
            <a:ext cx="5411105" cy="3448835"/>
          </a:xfrm>
          <a:prstGeom prst="rect">
            <a:avLst/>
          </a:prstGeom>
          <a:ln w="38100">
            <a:noFill/>
          </a:ln>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019" y="1436910"/>
            <a:ext cx="1731066" cy="2274449"/>
          </a:xfrm>
          <a:prstGeom prst="rect">
            <a:avLst/>
          </a:prstGeom>
          <a:ln w="38100">
            <a:noFill/>
          </a:ln>
        </p:spPr>
      </p:pic>
    </p:spTree>
    <p:extLst>
      <p:ext uri="{BB962C8B-B14F-4D97-AF65-F5344CB8AC3E}">
        <p14:creationId xmlns:p14="http://schemas.microsoft.com/office/powerpoint/2010/main" val="104719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489986"/>
            <a:ext cx="8313892" cy="1939013"/>
          </a:xfrm>
        </p:spPr>
        <p:txBody>
          <a:bodyPr>
            <a:noAutofit/>
          </a:bodyPr>
          <a:lstStyle/>
          <a:p>
            <a:r>
              <a:rPr lang="en-US" dirty="0">
                <a:latin typeface="Helvetica" panose="020B0604020202020204" pitchFamily="34" charset="0"/>
                <a:ea typeface="Times New Roman" charset="0"/>
                <a:cs typeface="Helvetica" panose="020B0604020202020204" pitchFamily="34" charset="0"/>
              </a:rPr>
              <a:t>Real-time Fiber-level Cloth Rendering</a:t>
            </a:r>
            <a:endParaRPr lang="en-US" dirty="0">
              <a:latin typeface="Helvetica" panose="020B0604020202020204" pitchFamily="34" charset="0"/>
              <a:cs typeface="Helvetica" panose="020B0604020202020204" pitchFamily="34" charset="0"/>
            </a:endParaRPr>
          </a:p>
        </p:txBody>
      </p:sp>
      <p:sp>
        <p:nvSpPr>
          <p:cNvPr id="6" name="Subtitle 2"/>
          <p:cNvSpPr>
            <a:spLocks noGrp="1"/>
          </p:cNvSpPr>
          <p:nvPr>
            <p:ph type="subTitle" idx="1"/>
          </p:nvPr>
        </p:nvSpPr>
        <p:spPr>
          <a:xfrm>
            <a:off x="1596626" y="3799002"/>
            <a:ext cx="5120640" cy="1219200"/>
          </a:xfrm>
        </p:spPr>
        <p:txBody>
          <a:bodyPr/>
          <a:lstStyle/>
          <a:p>
            <a:r>
              <a:rPr lang="en-US" u="sng" dirty="0"/>
              <a:t>Kui Wu</a:t>
            </a:r>
            <a:r>
              <a:rPr lang="en-US" dirty="0"/>
              <a:t> &amp; Cem Yuksel</a:t>
            </a:r>
          </a:p>
          <a:p>
            <a:r>
              <a:rPr lang="en-US" i="1" dirty="0"/>
              <a:t>University of Utah</a:t>
            </a:r>
          </a:p>
        </p:txBody>
      </p:sp>
      <p:sp>
        <p:nvSpPr>
          <p:cNvPr id="11" name="Rectangle 10"/>
          <p:cNvSpPr/>
          <p:nvPr/>
        </p:nvSpPr>
        <p:spPr>
          <a:xfrm>
            <a:off x="8313892" y="0"/>
            <a:ext cx="38781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42530" y="398267"/>
            <a:ext cx="3265995" cy="6061465"/>
          </a:xfrm>
          <a:prstGeom prst="rect">
            <a:avLst/>
          </a:prstGeom>
        </p:spPr>
      </p:pic>
      <p:pic>
        <p:nvPicPr>
          <p:cNvPr id="8" name="Picture 2" descr="C:\Users\cem\Desktop\utah_teapot_white.emf"/>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6038" y="5163675"/>
            <a:ext cx="1631207" cy="79703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113231" y="6259677"/>
            <a:ext cx="2087431" cy="400110"/>
          </a:xfrm>
          <a:prstGeom prst="rect">
            <a:avLst/>
          </a:prstGeom>
        </p:spPr>
        <p:txBody>
          <a:bodyPr wrap="none">
            <a:spAutoFit/>
          </a:bodyPr>
          <a:lstStyle/>
          <a:p>
            <a:r>
              <a:rPr lang="en-US" sz="2000" i="1" dirty="0">
                <a:solidFill>
                  <a:schemeClr val="bg1"/>
                </a:solidFill>
              </a:rPr>
              <a:t>k</a:t>
            </a:r>
            <a:r>
              <a:rPr lang="en-US" sz="2000" i="1" dirty="0">
                <a:solidFill>
                  <a:schemeClr val="bg1"/>
                </a:solidFill>
              </a:rPr>
              <a:t>wu@cs.utah.edu</a:t>
            </a:r>
          </a:p>
        </p:txBody>
      </p:sp>
    </p:spTree>
    <p:extLst>
      <p:ext uri="{BB962C8B-B14F-4D97-AF65-F5344CB8AC3E}">
        <p14:creationId xmlns:p14="http://schemas.microsoft.com/office/powerpoint/2010/main" val="1043623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pPr marL="342900" indent="-342900">
              <a:buFont typeface="Arial" panose="020B0604020202020204" pitchFamily="34" charset="0"/>
              <a:buChar char="•"/>
            </a:pPr>
            <a:r>
              <a:rPr lang="en-US" dirty="0">
                <a:cs typeface="Times New Roman" panose="02020603050405020304" pitchFamily="18" charset="0"/>
              </a:rPr>
              <a:t>Real-time</a:t>
            </a:r>
          </a:p>
          <a:p>
            <a:pPr marL="342900" indent="-342900">
              <a:buFont typeface="Arial" panose="020B0604020202020204" pitchFamily="34" charset="0"/>
              <a:buChar char="•"/>
            </a:pPr>
            <a:r>
              <a:rPr lang="en-US" dirty="0">
                <a:cs typeface="Times New Roman" panose="02020603050405020304" pitchFamily="18" charset="0"/>
              </a:rPr>
              <a:t>Fiber-level details</a:t>
            </a:r>
          </a:p>
        </p:txBody>
      </p:sp>
      <p:sp>
        <p:nvSpPr>
          <p:cNvPr id="3" name="Title 2"/>
          <p:cNvSpPr>
            <a:spLocks noGrp="1"/>
          </p:cNvSpPr>
          <p:nvPr>
            <p:ph type="title"/>
          </p:nvPr>
        </p:nvSpPr>
        <p:spPr/>
        <p:txBody>
          <a:bodyPr/>
          <a:lstStyle/>
          <a:p>
            <a:r>
              <a:rPr lang="en-US" dirty="0">
                <a:cs typeface="Times New Roman" panose="02020603050405020304" pitchFamily="18" charset="0"/>
              </a:rPr>
              <a:t>Real-time Fiber-level Cloth Rendering</a:t>
            </a:r>
          </a:p>
        </p:txBody>
      </p:sp>
    </p:spTree>
    <p:extLst>
      <p:ext uri="{BB962C8B-B14F-4D97-AF65-F5344CB8AC3E}">
        <p14:creationId xmlns:p14="http://schemas.microsoft.com/office/powerpoint/2010/main" val="244753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342900" indent="-342900">
              <a:buFont typeface="Arial" panose="020B0604020202020204" pitchFamily="34" charset="0"/>
              <a:buChar char="•"/>
            </a:pPr>
            <a:r>
              <a:rPr lang="en-US" dirty="0">
                <a:cs typeface="Times New Roman" panose="02020603050405020304" pitchFamily="18" charset="0"/>
              </a:rPr>
              <a:t>Real-time</a:t>
            </a:r>
          </a:p>
          <a:p>
            <a:pPr marL="342900" indent="-342900">
              <a:buFont typeface="Arial" panose="020B0604020202020204" pitchFamily="34" charset="0"/>
              <a:buChar char="•"/>
            </a:pPr>
            <a:r>
              <a:rPr lang="en-US" dirty="0">
                <a:cs typeface="Times New Roman" panose="02020603050405020304" pitchFamily="18" charset="0"/>
              </a:rPr>
              <a:t>Fiber-level details</a:t>
            </a:r>
          </a:p>
          <a:p>
            <a:endParaRPr lang="en-US" dirty="0">
              <a:cs typeface="Times New Roman" panose="02020603050405020304" pitchFamily="18" charset="0"/>
            </a:endParaRPr>
          </a:p>
        </p:txBody>
      </p:sp>
      <p:sp>
        <p:nvSpPr>
          <p:cNvPr id="3" name="Title 2"/>
          <p:cNvSpPr>
            <a:spLocks noGrp="1"/>
          </p:cNvSpPr>
          <p:nvPr>
            <p:ph type="title"/>
          </p:nvPr>
        </p:nvSpPr>
        <p:spPr/>
        <p:txBody>
          <a:bodyPr/>
          <a:lstStyle/>
          <a:p>
            <a:r>
              <a:rPr lang="en-US" dirty="0">
                <a:cs typeface="Times New Roman" panose="02020603050405020304" pitchFamily="18" charset="0"/>
              </a:rPr>
              <a:t>Real-time Fiber-level Cloth Rendering</a:t>
            </a:r>
          </a:p>
        </p:txBody>
      </p:sp>
    </p:spTree>
    <p:extLst>
      <p:ext uri="{BB962C8B-B14F-4D97-AF65-F5344CB8AC3E}">
        <p14:creationId xmlns:p14="http://schemas.microsoft.com/office/powerpoint/2010/main" val="332146173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anose="02020603050405020304" pitchFamily="18" charset="0"/>
              </a:rPr>
              <a:t>Overview</a:t>
            </a:r>
          </a:p>
        </p:txBody>
      </p:sp>
      <p:sp>
        <p:nvSpPr>
          <p:cNvPr id="5" name="TextBox 4"/>
          <p:cNvSpPr txBox="1"/>
          <p:nvPr/>
        </p:nvSpPr>
        <p:spPr>
          <a:xfrm>
            <a:off x="499547" y="1903238"/>
            <a:ext cx="2738250" cy="830997"/>
          </a:xfrm>
          <a:prstGeom prst="rect">
            <a:avLst/>
          </a:prstGeom>
          <a:noFill/>
        </p:spPr>
        <p:txBody>
          <a:bodyPr wrap="none" rtlCol="0">
            <a:spAutoFit/>
          </a:bodyPr>
          <a:lstStyle/>
          <a:p>
            <a:pPr algn="r"/>
            <a:r>
              <a:rPr lang="en-US" sz="2400" dirty="0">
                <a:latin typeface="Times New Roman" charset="0"/>
                <a:ea typeface="Times New Roman" charset="0"/>
                <a:cs typeface="Times New Roman" charset="0"/>
              </a:rPr>
              <a:t>Modified Procedural</a:t>
            </a:r>
          </a:p>
          <a:p>
            <a:pPr algn="r"/>
            <a:r>
              <a:rPr lang="en-US" sz="2400" dirty="0">
                <a:latin typeface="Times New Roman" charset="0"/>
                <a:ea typeface="Times New Roman" charset="0"/>
                <a:cs typeface="Times New Roman" charset="0"/>
              </a:rPr>
              <a:t>Yarn Model</a:t>
            </a:r>
          </a:p>
        </p:txBody>
      </p:sp>
      <p:sp>
        <p:nvSpPr>
          <p:cNvPr id="6" name="TextBox 5"/>
          <p:cNvSpPr txBox="1"/>
          <p:nvPr/>
        </p:nvSpPr>
        <p:spPr>
          <a:xfrm>
            <a:off x="3505567" y="2243907"/>
            <a:ext cx="1628972" cy="461665"/>
          </a:xfrm>
          <a:prstGeom prst="rect">
            <a:avLst/>
          </a:prstGeom>
          <a:noFill/>
        </p:spPr>
        <p:txBody>
          <a:bodyPr wrap="none" rtlCol="0">
            <a:spAutoFit/>
          </a:bodyPr>
          <a:lstStyle/>
          <a:p>
            <a:pPr algn="ctr"/>
            <a:r>
              <a:rPr lang="en-US" sz="2400" dirty="0">
                <a:latin typeface="Times New Roman" charset="0"/>
                <a:ea typeface="Times New Roman" charset="0"/>
                <a:cs typeface="Times New Roman" charset="0"/>
              </a:rPr>
              <a:t>Core Fibers</a:t>
            </a:r>
          </a:p>
        </p:txBody>
      </p:sp>
      <p:sp>
        <p:nvSpPr>
          <p:cNvPr id="7" name="TextBox 6"/>
          <p:cNvSpPr txBox="1"/>
          <p:nvPr/>
        </p:nvSpPr>
        <p:spPr>
          <a:xfrm>
            <a:off x="5738534" y="2243908"/>
            <a:ext cx="748923" cy="461665"/>
          </a:xfrm>
          <a:prstGeom prst="rect">
            <a:avLst/>
          </a:prstGeom>
          <a:noFill/>
        </p:spPr>
        <p:txBody>
          <a:bodyPr wrap="none" rtlCol="0">
            <a:spAutoFit/>
          </a:bodyPr>
          <a:lstStyle/>
          <a:p>
            <a:pPr algn="ctr"/>
            <a:r>
              <a:rPr lang="en-US" sz="2400" dirty="0" err="1">
                <a:latin typeface="Times New Roman" charset="0"/>
                <a:ea typeface="Times New Roman" charset="0"/>
                <a:cs typeface="Times New Roman" charset="0"/>
              </a:rPr>
              <a:t>LoD</a:t>
            </a:r>
            <a:endParaRPr lang="en-US" sz="2400" dirty="0">
              <a:latin typeface="Times New Roman" charset="0"/>
              <a:ea typeface="Times New Roman" charset="0"/>
              <a:cs typeface="Times New Roman" charset="0"/>
            </a:endParaRPr>
          </a:p>
        </p:txBody>
      </p:sp>
      <p:sp>
        <p:nvSpPr>
          <p:cNvPr id="8" name="TextBox 7"/>
          <p:cNvSpPr txBox="1"/>
          <p:nvPr/>
        </p:nvSpPr>
        <p:spPr>
          <a:xfrm>
            <a:off x="7217141" y="2243908"/>
            <a:ext cx="1843774" cy="461665"/>
          </a:xfrm>
          <a:prstGeom prst="rect">
            <a:avLst/>
          </a:prstGeom>
          <a:noFill/>
        </p:spPr>
        <p:txBody>
          <a:bodyPr wrap="none" rtlCol="0">
            <a:spAutoFit/>
          </a:bodyPr>
          <a:lstStyle/>
          <a:p>
            <a:pPr algn="ctr"/>
            <a:r>
              <a:rPr lang="en-US" sz="2400" dirty="0">
                <a:latin typeface="Times New Roman" charset="0"/>
                <a:ea typeface="Times New Roman" charset="0"/>
                <a:cs typeface="Times New Roman" charset="0"/>
              </a:rPr>
              <a:t>Self-shadows</a:t>
            </a:r>
          </a:p>
        </p:txBody>
      </p:sp>
      <p:sp>
        <p:nvSpPr>
          <p:cNvPr id="9" name="TextBox 8"/>
          <p:cNvSpPr txBox="1"/>
          <p:nvPr/>
        </p:nvSpPr>
        <p:spPr>
          <a:xfrm>
            <a:off x="9231452" y="2243907"/>
            <a:ext cx="2584362" cy="461665"/>
          </a:xfrm>
          <a:prstGeom prst="rect">
            <a:avLst/>
          </a:prstGeom>
          <a:noFill/>
        </p:spPr>
        <p:txBody>
          <a:bodyPr wrap="none" rtlCol="0">
            <a:spAutoFit/>
          </a:bodyPr>
          <a:lstStyle/>
          <a:p>
            <a:pPr algn="ctr"/>
            <a:r>
              <a:rPr lang="en-US" sz="2400" dirty="0">
                <a:latin typeface="Times New Roman" charset="0"/>
                <a:ea typeface="Times New Roman" charset="0"/>
                <a:cs typeface="Times New Roman" charset="0"/>
              </a:rPr>
              <a:t>Ambient Occlusion</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50000" r="8457"/>
          <a:stretch/>
        </p:blipFill>
        <p:spPr>
          <a:xfrm rot="16200000">
            <a:off x="710865" y="3759537"/>
            <a:ext cx="3355530" cy="1304925"/>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50000" r="8457"/>
          <a:stretch/>
        </p:blipFill>
        <p:spPr>
          <a:xfrm rot="16200000">
            <a:off x="2568521" y="3759539"/>
            <a:ext cx="3355530" cy="1304925"/>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42973" r="14545"/>
          <a:stretch/>
        </p:blipFill>
        <p:spPr>
          <a:xfrm>
            <a:off x="5134539" y="2734236"/>
            <a:ext cx="1803901" cy="3355529"/>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44316" r="17304"/>
          <a:stretch/>
        </p:blipFill>
        <p:spPr>
          <a:xfrm rot="16200000">
            <a:off x="8845868" y="3973822"/>
            <a:ext cx="3355530" cy="876356"/>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6778" y="2734236"/>
            <a:ext cx="2583580" cy="3355531"/>
          </a:xfrm>
          <a:prstGeom prst="rect">
            <a:avLst/>
          </a:prstGeom>
        </p:spPr>
      </p:pic>
    </p:spTree>
    <p:extLst>
      <p:ext uri="{BB962C8B-B14F-4D97-AF65-F5344CB8AC3E}">
        <p14:creationId xmlns:p14="http://schemas.microsoft.com/office/powerpoint/2010/main" val="26283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anose="02020603050405020304" pitchFamily="18" charset="0"/>
              </a:rPr>
              <a:t>Overview</a:t>
            </a:r>
          </a:p>
        </p:txBody>
      </p:sp>
      <p:sp>
        <p:nvSpPr>
          <p:cNvPr id="5" name="TextBox 4"/>
          <p:cNvSpPr txBox="1"/>
          <p:nvPr/>
        </p:nvSpPr>
        <p:spPr>
          <a:xfrm>
            <a:off x="499547" y="1903238"/>
            <a:ext cx="2738250" cy="830997"/>
          </a:xfrm>
          <a:prstGeom prst="rect">
            <a:avLst/>
          </a:prstGeom>
          <a:noFill/>
        </p:spPr>
        <p:txBody>
          <a:bodyPr wrap="none" rtlCol="0">
            <a:spAutoFit/>
          </a:bodyPr>
          <a:lstStyle/>
          <a:p>
            <a:pPr algn="r"/>
            <a:r>
              <a:rPr lang="en-US" sz="2400" dirty="0">
                <a:latin typeface="Times New Roman" charset="0"/>
                <a:ea typeface="Times New Roman" charset="0"/>
                <a:cs typeface="Times New Roman" charset="0"/>
              </a:rPr>
              <a:t>Modified Procedural</a:t>
            </a:r>
          </a:p>
          <a:p>
            <a:pPr algn="r"/>
            <a:r>
              <a:rPr lang="en-US" sz="2400" dirty="0">
                <a:latin typeface="Times New Roman" charset="0"/>
                <a:ea typeface="Times New Roman" charset="0"/>
                <a:cs typeface="Times New Roman" charset="0"/>
              </a:rPr>
              <a:t>Yarn Model</a:t>
            </a:r>
          </a:p>
        </p:txBody>
      </p:sp>
      <p:sp>
        <p:nvSpPr>
          <p:cNvPr id="6" name="TextBox 5"/>
          <p:cNvSpPr txBox="1"/>
          <p:nvPr/>
        </p:nvSpPr>
        <p:spPr>
          <a:xfrm>
            <a:off x="3505567" y="2243907"/>
            <a:ext cx="1628972" cy="461665"/>
          </a:xfrm>
          <a:prstGeom prst="rect">
            <a:avLst/>
          </a:prstGeom>
          <a:noFill/>
        </p:spPr>
        <p:txBody>
          <a:bodyPr wrap="none" rtlCol="0">
            <a:spAutoFit/>
          </a:bodyPr>
          <a:lstStyle/>
          <a:p>
            <a:pPr algn="ctr"/>
            <a:r>
              <a:rPr lang="en-US" sz="2400" dirty="0">
                <a:solidFill>
                  <a:schemeClr val="tx1">
                    <a:alpha val="20000"/>
                  </a:schemeClr>
                </a:solidFill>
                <a:latin typeface="Times New Roman" charset="0"/>
                <a:ea typeface="Times New Roman" charset="0"/>
                <a:cs typeface="Times New Roman" charset="0"/>
              </a:rPr>
              <a:t>Core Fibers</a:t>
            </a:r>
          </a:p>
        </p:txBody>
      </p:sp>
      <p:sp>
        <p:nvSpPr>
          <p:cNvPr id="7" name="TextBox 6"/>
          <p:cNvSpPr txBox="1"/>
          <p:nvPr/>
        </p:nvSpPr>
        <p:spPr>
          <a:xfrm>
            <a:off x="5738534" y="2243908"/>
            <a:ext cx="748923" cy="461665"/>
          </a:xfrm>
          <a:prstGeom prst="rect">
            <a:avLst/>
          </a:prstGeom>
          <a:noFill/>
        </p:spPr>
        <p:txBody>
          <a:bodyPr wrap="none" rtlCol="0">
            <a:spAutoFit/>
          </a:bodyPr>
          <a:lstStyle/>
          <a:p>
            <a:pPr algn="ctr"/>
            <a:r>
              <a:rPr lang="en-US" sz="2400" dirty="0" err="1">
                <a:solidFill>
                  <a:schemeClr val="tx1">
                    <a:alpha val="20000"/>
                  </a:schemeClr>
                </a:solidFill>
                <a:latin typeface="Times New Roman" charset="0"/>
                <a:ea typeface="Times New Roman" charset="0"/>
                <a:cs typeface="Times New Roman" charset="0"/>
              </a:rPr>
              <a:t>LoD</a:t>
            </a:r>
            <a:endParaRPr lang="en-US" sz="2400" dirty="0">
              <a:solidFill>
                <a:schemeClr val="tx1">
                  <a:alpha val="20000"/>
                </a:schemeClr>
              </a:solidFill>
              <a:latin typeface="Times New Roman" charset="0"/>
              <a:ea typeface="Times New Roman" charset="0"/>
              <a:cs typeface="Times New Roman" charset="0"/>
            </a:endParaRPr>
          </a:p>
        </p:txBody>
      </p:sp>
      <p:sp>
        <p:nvSpPr>
          <p:cNvPr id="8" name="TextBox 7"/>
          <p:cNvSpPr txBox="1"/>
          <p:nvPr/>
        </p:nvSpPr>
        <p:spPr>
          <a:xfrm>
            <a:off x="7217141" y="2243908"/>
            <a:ext cx="1843774" cy="461665"/>
          </a:xfrm>
          <a:prstGeom prst="rect">
            <a:avLst/>
          </a:prstGeom>
          <a:noFill/>
        </p:spPr>
        <p:txBody>
          <a:bodyPr wrap="none" rtlCol="0">
            <a:spAutoFit/>
          </a:bodyPr>
          <a:lstStyle/>
          <a:p>
            <a:pPr algn="ctr"/>
            <a:r>
              <a:rPr lang="en-US" sz="2400" dirty="0">
                <a:solidFill>
                  <a:schemeClr val="tx1">
                    <a:alpha val="20000"/>
                  </a:schemeClr>
                </a:solidFill>
                <a:latin typeface="Times New Roman" charset="0"/>
                <a:ea typeface="Times New Roman" charset="0"/>
                <a:cs typeface="Times New Roman" charset="0"/>
              </a:rPr>
              <a:t>Self-shadows</a:t>
            </a:r>
          </a:p>
        </p:txBody>
      </p:sp>
      <p:sp>
        <p:nvSpPr>
          <p:cNvPr id="9" name="TextBox 8"/>
          <p:cNvSpPr txBox="1"/>
          <p:nvPr/>
        </p:nvSpPr>
        <p:spPr>
          <a:xfrm>
            <a:off x="9231452" y="2243907"/>
            <a:ext cx="2584362" cy="461665"/>
          </a:xfrm>
          <a:prstGeom prst="rect">
            <a:avLst/>
          </a:prstGeom>
          <a:noFill/>
        </p:spPr>
        <p:txBody>
          <a:bodyPr wrap="none" rtlCol="0">
            <a:spAutoFit/>
          </a:bodyPr>
          <a:lstStyle/>
          <a:p>
            <a:pPr algn="ctr"/>
            <a:r>
              <a:rPr lang="en-US" sz="2400" dirty="0">
                <a:solidFill>
                  <a:schemeClr val="tx1">
                    <a:alpha val="20000"/>
                  </a:schemeClr>
                </a:solidFill>
                <a:latin typeface="Times New Roman" charset="0"/>
                <a:ea typeface="Times New Roman" charset="0"/>
                <a:cs typeface="Times New Roman" charset="0"/>
              </a:rPr>
              <a:t>Ambient Occlusion</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50000" r="8457"/>
          <a:stretch/>
        </p:blipFill>
        <p:spPr>
          <a:xfrm rot="16200000">
            <a:off x="710865" y="3759537"/>
            <a:ext cx="3355530" cy="1304925"/>
          </a:xfrm>
          <a:prstGeom prst="rect">
            <a:avLst/>
          </a:prstGeom>
        </p:spPr>
      </p:pic>
      <p:pic>
        <p:nvPicPr>
          <p:cNvPr id="12" name="Picture 11"/>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50000" r="8457"/>
          <a:stretch/>
        </p:blipFill>
        <p:spPr>
          <a:xfrm rot="16200000">
            <a:off x="2568521" y="3759539"/>
            <a:ext cx="3355530" cy="1304925"/>
          </a:xfrm>
          <a:prstGeom prst="rect">
            <a:avLst/>
          </a:prstGeom>
        </p:spPr>
      </p:pic>
      <p:pic>
        <p:nvPicPr>
          <p:cNvPr id="13" name="Picture 12"/>
          <p:cNvPicPr>
            <a:picLocks noChangeAspect="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l="42973" r="14545"/>
          <a:stretch/>
        </p:blipFill>
        <p:spPr>
          <a:xfrm>
            <a:off x="5134539" y="2734236"/>
            <a:ext cx="1803901" cy="3355529"/>
          </a:xfrm>
          <a:prstGeom prst="rect">
            <a:avLst/>
          </a:prstGeom>
          <a:noFill/>
        </p:spPr>
      </p:pic>
      <p:pic>
        <p:nvPicPr>
          <p:cNvPr id="14" name="Picture 13"/>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l="44316" r="17304"/>
          <a:stretch/>
        </p:blipFill>
        <p:spPr>
          <a:xfrm rot="16200000">
            <a:off x="8845868" y="3973822"/>
            <a:ext cx="3355530" cy="876356"/>
          </a:xfrm>
          <a:prstGeom prst="rect">
            <a:avLst/>
          </a:prstGeom>
        </p:spPr>
      </p:pic>
      <p:pic>
        <p:nvPicPr>
          <p:cNvPr id="15" name="Picture 14"/>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166778" y="2734236"/>
            <a:ext cx="2583580" cy="3355531"/>
          </a:xfrm>
          <a:prstGeom prst="rect">
            <a:avLst/>
          </a:prstGeom>
        </p:spPr>
      </p:pic>
    </p:spTree>
    <p:extLst>
      <p:ext uri="{BB962C8B-B14F-4D97-AF65-F5344CB8AC3E}">
        <p14:creationId xmlns:p14="http://schemas.microsoft.com/office/powerpoint/2010/main" val="2780992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eme1">
  <a:themeElements>
    <a:clrScheme name="Regular">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B24CC62B-6723-4D97-BAD5-28EE6AB12C06}" vid="{243113B3-59DF-439B-9B24-7C1AA5EB761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8772</TotalTime>
  <Words>2499</Words>
  <Application>Microsoft Office PowerPoint</Application>
  <PresentationFormat>Widescreen</PresentationFormat>
  <Paragraphs>462</Paragraphs>
  <Slides>58</Slides>
  <Notes>42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58</vt:i4>
      </vt:variant>
    </vt:vector>
  </HeadingPairs>
  <TitlesOfParts>
    <vt:vector size="68" baseType="lpstr">
      <vt:lpstr>Arial</vt:lpstr>
      <vt:lpstr>Calibri</vt:lpstr>
      <vt:lpstr>Cambria Math</vt:lpstr>
      <vt:lpstr>Franklin Gothic Book</vt:lpstr>
      <vt:lpstr>Franklin Gothic Medium</vt:lpstr>
      <vt:lpstr>Helvetica</vt:lpstr>
      <vt:lpstr>LM Roman 10</vt:lpstr>
      <vt:lpstr>Nimbus Roman No9 L</vt:lpstr>
      <vt:lpstr>Times New Roman</vt:lpstr>
      <vt:lpstr>Theme1</vt:lpstr>
      <vt:lpstr>Real-time Fiber-level Cloth Rendering</vt:lpstr>
      <vt:lpstr>Cloth Structure</vt:lpstr>
      <vt:lpstr>Yarn Rendering</vt:lpstr>
      <vt:lpstr>Prior Works</vt:lpstr>
      <vt:lpstr>Prior Works</vt:lpstr>
      <vt:lpstr>Real-time Fiber-level Cloth Rendering</vt:lpstr>
      <vt:lpstr>Real-time Fiber-level Cloth Rendering</vt:lpstr>
      <vt:lpstr>Overview</vt:lpstr>
      <vt:lpstr>Overview</vt:lpstr>
      <vt:lpstr>Procedural Yarn Model</vt:lpstr>
      <vt:lpstr>Input Data </vt:lpstr>
      <vt:lpstr>Fiber Generation</vt:lpstr>
      <vt:lpstr>Fiber Generation</vt:lpstr>
      <vt:lpstr>Fiber Generation</vt:lpstr>
      <vt:lpstr>Fiber Generation</vt:lpstr>
      <vt:lpstr>Fiber Generation</vt:lpstr>
      <vt:lpstr>Fiber Generation</vt:lpstr>
      <vt:lpstr>Fiber Types</vt:lpstr>
      <vt:lpstr>Fiber Types</vt:lpstr>
      <vt:lpstr>Fiber Types</vt:lpstr>
      <vt:lpstr>Fiber Types</vt:lpstr>
      <vt:lpstr>Fiber Types</vt:lpstr>
      <vt:lpstr>Fiber Types</vt:lpstr>
      <vt:lpstr>Fiber Types</vt:lpstr>
      <vt:lpstr>Fiber Types</vt:lpstr>
      <vt:lpstr>Overview</vt:lpstr>
      <vt:lpstr>Core Fibers</vt:lpstr>
      <vt:lpstr>Core Fibers</vt:lpstr>
      <vt:lpstr>Core Fibers</vt:lpstr>
      <vt:lpstr>Core Fibers</vt:lpstr>
      <vt:lpstr>Core Fibers</vt:lpstr>
      <vt:lpstr>Core Fibers</vt:lpstr>
      <vt:lpstr>Core Fibers</vt:lpstr>
      <vt:lpstr>Overview</vt:lpstr>
      <vt:lpstr>Level-of-detail (LoD)</vt:lpstr>
      <vt:lpstr>Overview</vt:lpstr>
      <vt:lpstr>Self-shadows</vt:lpstr>
      <vt:lpstr>Self-shadows</vt:lpstr>
      <vt:lpstr>Self-shadows</vt:lpstr>
      <vt:lpstr>Overview</vt:lpstr>
      <vt:lpstr>Ambient Occlusion</vt:lpstr>
      <vt:lpstr>Example</vt:lpstr>
      <vt:lpstr>Results</vt:lpstr>
      <vt:lpstr>Results</vt:lpstr>
      <vt:lpstr>Results</vt:lpstr>
      <vt:lpstr>Results</vt:lpstr>
      <vt:lpstr>Results</vt:lpstr>
      <vt:lpstr>Results</vt:lpstr>
      <vt:lpstr>Results</vt:lpstr>
      <vt:lpstr>Results</vt:lpstr>
      <vt:lpstr>Results</vt:lpstr>
      <vt:lpstr>Live Demo</vt:lpstr>
      <vt:lpstr>Live Demo</vt:lpstr>
      <vt:lpstr>Conclusion</vt:lpstr>
      <vt:lpstr>Conclusion</vt:lpstr>
      <vt:lpstr>Conclusion</vt:lpstr>
      <vt:lpstr>Conclusion</vt:lpstr>
      <vt:lpstr>Real-time Fiber-level Cloth Rendering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Real-time Fiber-level Cloth Rendering</dc:title>
  <dc:creator>kuiw</dc:creator>
  <cp:lastModifiedBy>kuiw</cp:lastModifiedBy>
  <cp:revision>241</cp:revision>
  <dcterms:created xsi:type="dcterms:W3CDTF">2017-01-19T19:19:26Z</dcterms:created>
  <dcterms:modified xsi:type="dcterms:W3CDTF">2017-03-03T09:50:36Z</dcterms:modified>
</cp:coreProperties>
</file>